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Override2.xml" ContentType="application/vnd.openxmlformats-officedocument.themeOverr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14"/>
  </p:notesMasterIdLst>
  <p:sldIdLst>
    <p:sldId id="256" r:id="rId3"/>
    <p:sldId id="365" r:id="rId4"/>
    <p:sldId id="482" r:id="rId5"/>
    <p:sldId id="490" r:id="rId6"/>
    <p:sldId id="484" r:id="rId7"/>
    <p:sldId id="483" r:id="rId8"/>
    <p:sldId id="485" r:id="rId9"/>
    <p:sldId id="486" r:id="rId10"/>
    <p:sldId id="491" r:id="rId11"/>
    <p:sldId id="492" r:id="rId12"/>
    <p:sldId id="48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48" y="-96"/>
      </p:cViewPr>
      <p:guideLst>
        <p:guide orient="horz" pos="215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69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Anton\research\projects 2002\open tools\application phase\story\opent tools table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r="29620" b="3334"/>
          <a:stretch>
            <a:fillRect/>
          </a:stretch>
        </p:blipFill>
        <p:spPr bwMode="auto">
          <a:xfrm>
            <a:off x="5756418" y="381000"/>
            <a:ext cx="643558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1454727"/>
            <a:ext cx="12192000" cy="3654137"/>
          </a:xfrm>
          <a:prstGeom prst="rect">
            <a:avLst/>
          </a:prstGeom>
          <a:solidFill>
            <a:srgbClr val="C00000">
              <a:alpha val="82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2619" y="1974271"/>
            <a:ext cx="8177981" cy="1802970"/>
          </a:xfrm>
        </p:spPr>
        <p:txBody>
          <a:bodyPr anchor="ctr" anchorCtr="0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2619" y="3825275"/>
            <a:ext cx="8177981" cy="762144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50"/>
            <a:ext cx="3249930" cy="9556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1438507"/>
            <a:ext cx="10515601" cy="47829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Anton\research\projects 2002\open tools\application phase\story\opent tools tabl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r="29620" b="3334"/>
          <a:stretch>
            <a:fillRect/>
          </a:stretch>
        </p:blipFill>
        <p:spPr bwMode="auto">
          <a:xfrm>
            <a:off x="5756418" y="381000"/>
            <a:ext cx="643558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454727"/>
            <a:ext cx="12192000" cy="3654137"/>
          </a:xfrm>
          <a:prstGeom prst="rect">
            <a:avLst/>
          </a:prstGeom>
          <a:solidFill>
            <a:srgbClr val="C00000">
              <a:alpha val="82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2619" y="1974271"/>
            <a:ext cx="8177981" cy="1802970"/>
          </a:xfrm>
        </p:spPr>
        <p:txBody>
          <a:bodyPr anchor="ctr" anchorCtr="0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2619" y="3825275"/>
            <a:ext cx="8177981" cy="762144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2" descr="C:\Anton\research\projects 2002\open tools\application phase\story\opent tools table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r="29620" b="3334"/>
          <a:stretch>
            <a:fillRect/>
          </a:stretch>
        </p:blipFill>
        <p:spPr bwMode="auto">
          <a:xfrm>
            <a:off x="5756418" y="381000"/>
            <a:ext cx="6435582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0" y="1454727"/>
            <a:ext cx="12192000" cy="3654137"/>
          </a:xfrm>
          <a:prstGeom prst="rect">
            <a:avLst/>
          </a:prstGeom>
          <a:solidFill>
            <a:srgbClr val="C00000">
              <a:alpha val="82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350"/>
            <a:ext cx="3249930" cy="9556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37855"/>
            <a:ext cx="10515600" cy="1932710"/>
          </a:xfrm>
          <a:noFill/>
        </p:spPr>
        <p:txBody>
          <a:bodyPr anchor="ctr" anchorCtr="0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7218" y="3654282"/>
            <a:ext cx="6137564" cy="668337"/>
          </a:xfrm>
          <a:prstGeom prst="flowChartTerminator">
            <a:avLst/>
          </a:prstGeom>
          <a:solidFill>
            <a:schemeClr val="tx1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20813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4049281"/>
            <a:ext cx="10515600" cy="20813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25446" y="1538986"/>
            <a:ext cx="10528354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652793" y="1105731"/>
            <a:ext cx="6969542" cy="4521846"/>
            <a:chOff x="2451100" y="1965325"/>
            <a:chExt cx="4502150" cy="2921000"/>
          </a:xfrm>
        </p:grpSpPr>
        <p:sp>
          <p:nvSpPr>
            <p:cNvPr id="20" name="矩形 19"/>
            <p:cNvSpPr/>
            <p:nvPr>
              <p:custDataLst>
                <p:tags r:id="rId1"/>
              </p:custDataLst>
            </p:nvPr>
          </p:nvSpPr>
          <p:spPr>
            <a:xfrm rot="518391">
              <a:off x="2716213" y="4292600"/>
              <a:ext cx="3343275" cy="5937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2"/>
              </p:custDataLst>
            </p:nvPr>
          </p:nvSpPr>
          <p:spPr>
            <a:xfrm rot="21396991">
              <a:off x="3603625" y="3856038"/>
              <a:ext cx="3349625" cy="5937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3"/>
              </p:custDataLst>
            </p:nvPr>
          </p:nvSpPr>
          <p:spPr>
            <a:xfrm rot="225092">
              <a:off x="2533650" y="3036888"/>
              <a:ext cx="4332288" cy="7254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 rot="21197296">
              <a:off x="3028950" y="2097088"/>
              <a:ext cx="3341688" cy="7239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 rot="225092">
              <a:off x="2451100" y="2935288"/>
              <a:ext cx="4333875" cy="72390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en-US" altLang="zh-CN" sz="6000" dirty="0">
                <a:solidFill>
                  <a:srgbClr val="FFFFFF"/>
                </a:solidFill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6"/>
              </p:custDataLst>
            </p:nvPr>
          </p:nvSpPr>
          <p:spPr>
            <a:xfrm rot="21396991">
              <a:off x="3521075" y="3754438"/>
              <a:ext cx="3349625" cy="59372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7"/>
              </p:custDataLst>
            </p:nvPr>
          </p:nvSpPr>
          <p:spPr>
            <a:xfrm rot="518391">
              <a:off x="2652713" y="4221163"/>
              <a:ext cx="3344862" cy="592137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 rot="21197296">
              <a:off x="2941638" y="1965325"/>
              <a:ext cx="3343275" cy="725488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25131">
            <a:off x="2685194" y="2627956"/>
            <a:ext cx="6610325" cy="1043604"/>
          </a:xfrm>
        </p:spPr>
        <p:txBody>
          <a:bodyPr anchor="ctr" anchorCtr="0">
            <a:normAutofit/>
          </a:bodyPr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29" name="内容占位符 28"/>
          <p:cNvSpPr>
            <a:spLocks noGrp="1"/>
          </p:cNvSpPr>
          <p:nvPr>
            <p:ph sz="quarter" idx="13" hasCustomPrompt="1"/>
          </p:nvPr>
        </p:nvSpPr>
        <p:spPr>
          <a:xfrm rot="21191307">
            <a:off x="3410948" y="1120821"/>
            <a:ext cx="5206584" cy="108527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3" name="内容占位符 32"/>
          <p:cNvSpPr>
            <a:spLocks noGrp="1"/>
          </p:cNvSpPr>
          <p:nvPr>
            <p:ph sz="quarter" idx="14" hasCustomPrompt="1"/>
          </p:nvPr>
        </p:nvSpPr>
        <p:spPr>
          <a:xfrm rot="21392900">
            <a:off x="4297177" y="3900293"/>
            <a:ext cx="5251210" cy="86401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5" name="内容占位符 34"/>
          <p:cNvSpPr>
            <a:spLocks noGrp="1"/>
          </p:cNvSpPr>
          <p:nvPr>
            <p:ph sz="quarter" idx="15" hasCustomPrompt="1"/>
          </p:nvPr>
        </p:nvSpPr>
        <p:spPr>
          <a:xfrm rot="531126">
            <a:off x="2949192" y="4590787"/>
            <a:ext cx="5205215" cy="97607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Anton\research\projects 2002\open tools\application phase\story\opent tools tab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b="3334"/>
          <a:stretch>
            <a:fillRect/>
          </a:stretch>
        </p:blipFill>
        <p:spPr bwMode="auto">
          <a:xfrm>
            <a:off x="7062592" y="4133002"/>
            <a:ext cx="5129408" cy="2724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50656" y="4123426"/>
            <a:ext cx="5141344" cy="273457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smtClean="0"/>
              <a:t>9/21/2018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6E17-0EAA-4C1A-AA6C-38B746D2D3C3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22542-05E2-4396-BC4E-B109FEC18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1438507"/>
            <a:ext cx="10515601" cy="47829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37855"/>
            <a:ext cx="10515600" cy="1932710"/>
          </a:xfrm>
          <a:noFill/>
        </p:spPr>
        <p:txBody>
          <a:bodyPr anchor="ctr" anchorCtr="0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7218" y="3654282"/>
            <a:ext cx="6137564" cy="668337"/>
          </a:xfrm>
          <a:prstGeom prst="flowChartTerminator">
            <a:avLst/>
          </a:prstGeom>
          <a:solidFill>
            <a:schemeClr val="tx1">
              <a:lumMod val="40000"/>
              <a:lumOff val="60000"/>
            </a:schemeClr>
          </a:solidFill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20813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8200" y="4049281"/>
            <a:ext cx="10515600" cy="208135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25446" y="1538986"/>
            <a:ext cx="10528354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652793" y="1105731"/>
            <a:ext cx="6969542" cy="4521846"/>
            <a:chOff x="2451100" y="1965325"/>
            <a:chExt cx="4502150" cy="2921000"/>
          </a:xfrm>
        </p:grpSpPr>
        <p:sp>
          <p:nvSpPr>
            <p:cNvPr id="20" name="矩形 19"/>
            <p:cNvSpPr/>
            <p:nvPr>
              <p:custDataLst>
                <p:tags r:id="rId1"/>
              </p:custDataLst>
            </p:nvPr>
          </p:nvSpPr>
          <p:spPr>
            <a:xfrm rot="518391">
              <a:off x="2716213" y="4292600"/>
              <a:ext cx="3343275" cy="5937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2"/>
              </p:custDataLst>
            </p:nvPr>
          </p:nvSpPr>
          <p:spPr>
            <a:xfrm rot="21396991">
              <a:off x="3603625" y="3856038"/>
              <a:ext cx="3349625" cy="5937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3"/>
              </p:custDataLst>
            </p:nvPr>
          </p:nvSpPr>
          <p:spPr>
            <a:xfrm rot="225092">
              <a:off x="2533650" y="3036888"/>
              <a:ext cx="4332288" cy="72548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 rot="21197296">
              <a:off x="3028950" y="2097088"/>
              <a:ext cx="3341688" cy="7239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 rot="225092">
              <a:off x="2451100" y="2935288"/>
              <a:ext cx="4333875" cy="72390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en-US" altLang="zh-CN" sz="6000" dirty="0">
                <a:solidFill>
                  <a:srgbClr val="FFFFFF"/>
                </a:solidFill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6"/>
              </p:custDataLst>
            </p:nvPr>
          </p:nvSpPr>
          <p:spPr>
            <a:xfrm rot="21396991">
              <a:off x="3521075" y="3754438"/>
              <a:ext cx="3349625" cy="59372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7"/>
              </p:custDataLst>
            </p:nvPr>
          </p:nvSpPr>
          <p:spPr>
            <a:xfrm rot="518391">
              <a:off x="2652713" y="4221163"/>
              <a:ext cx="3344862" cy="592137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8"/>
              </p:custDataLst>
            </p:nvPr>
          </p:nvSpPr>
          <p:spPr>
            <a:xfrm rot="21197296">
              <a:off x="2941638" y="1965325"/>
              <a:ext cx="3343275" cy="725488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>
              <a:outerShdw blurRad="25400" dist="127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 rot="225131">
            <a:off x="2685194" y="2627956"/>
            <a:ext cx="6610325" cy="1043604"/>
          </a:xfrm>
        </p:spPr>
        <p:txBody>
          <a:bodyPr anchor="ctr" anchorCtr="0">
            <a:normAutofit/>
          </a:bodyPr>
          <a:lstStyle>
            <a:lvl1pPr algn="ctr">
              <a:defRPr sz="80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29" name="内容占位符 28"/>
          <p:cNvSpPr>
            <a:spLocks noGrp="1"/>
          </p:cNvSpPr>
          <p:nvPr>
            <p:ph sz="quarter" idx="13" hasCustomPrompt="1"/>
          </p:nvPr>
        </p:nvSpPr>
        <p:spPr>
          <a:xfrm rot="21191307">
            <a:off x="3410948" y="1120821"/>
            <a:ext cx="5206584" cy="108527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3" name="内容占位符 32"/>
          <p:cNvSpPr>
            <a:spLocks noGrp="1"/>
          </p:cNvSpPr>
          <p:nvPr>
            <p:ph sz="quarter" idx="14" hasCustomPrompt="1"/>
          </p:nvPr>
        </p:nvSpPr>
        <p:spPr>
          <a:xfrm rot="21392900">
            <a:off x="4297177" y="3900293"/>
            <a:ext cx="5251210" cy="86401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35" name="内容占位符 34"/>
          <p:cNvSpPr>
            <a:spLocks noGrp="1"/>
          </p:cNvSpPr>
          <p:nvPr>
            <p:ph sz="quarter" idx="15" hasCustomPrompt="1"/>
          </p:nvPr>
        </p:nvSpPr>
        <p:spPr>
          <a:xfrm rot="531126">
            <a:off x="2949192" y="4590787"/>
            <a:ext cx="5205215" cy="976079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Anton\research\projects 2002\open tools\application phase\story\opent tools tab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" b="3334"/>
          <a:stretch>
            <a:fillRect/>
          </a:stretch>
        </p:blipFill>
        <p:spPr bwMode="auto">
          <a:xfrm>
            <a:off x="7062592" y="4133002"/>
            <a:ext cx="5129408" cy="2724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7050656" y="4123426"/>
            <a:ext cx="5141344" cy="2734574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764DE79-268F-4C1A-8933-263129D2AF90}" type="datetimeFigureOut">
              <a:rPr lang="en-US" dirty="0"/>
              <a:t>9/21/2018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6E17-0EAA-4C1A-AA6C-38B746D2D3C3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22542-05E2-4396-BC4E-B109FEC182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1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11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409416"/>
            <a:ext cx="10515600" cy="983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-5715"/>
            <a:ext cx="3249930" cy="9556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" panose="05000000000000000000" pitchFamily="2" charset="2"/>
        <a:buChar char="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409416"/>
            <a:ext cx="12192000" cy="983956"/>
          </a:xfrm>
          <a:prstGeom prst="rect">
            <a:avLst/>
          </a:prstGeom>
          <a:solidFill>
            <a:srgbClr val="C00000">
              <a:alpha val="82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409416"/>
            <a:ext cx="10515600" cy="983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2018/9/21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-5715"/>
            <a:ext cx="3249930" cy="9556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ingdings" panose="05000000000000000000" pitchFamily="2" charset="2"/>
        <a:buChar char="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1.xml"/><Relationship Id="rId4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hemeOverride" Target="../theme/themeOverride2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26" Type="http://schemas.openxmlformats.org/officeDocument/2006/relationships/tags" Target="../tags/tag48.xml"/><Relationship Id="rId3" Type="http://schemas.openxmlformats.org/officeDocument/2006/relationships/tags" Target="../tags/tag25.xml"/><Relationship Id="rId21" Type="http://schemas.openxmlformats.org/officeDocument/2006/relationships/tags" Target="../tags/tag43.xml"/><Relationship Id="rId34" Type="http://schemas.openxmlformats.org/officeDocument/2006/relationships/slideLayout" Target="../slideLayouts/slideLayout7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5" Type="http://schemas.openxmlformats.org/officeDocument/2006/relationships/tags" Target="../tags/tag47.xml"/><Relationship Id="rId33" Type="http://schemas.openxmlformats.org/officeDocument/2006/relationships/tags" Target="../tags/tag55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tags" Target="../tags/tag42.xml"/><Relationship Id="rId29" Type="http://schemas.openxmlformats.org/officeDocument/2006/relationships/tags" Target="../tags/tag51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24" Type="http://schemas.openxmlformats.org/officeDocument/2006/relationships/tags" Target="../tags/tag46.xml"/><Relationship Id="rId32" Type="http://schemas.openxmlformats.org/officeDocument/2006/relationships/tags" Target="../tags/tag54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tags" Target="../tags/tag45.xml"/><Relationship Id="rId28" Type="http://schemas.openxmlformats.org/officeDocument/2006/relationships/tags" Target="../tags/tag50.xml"/><Relationship Id="rId10" Type="http://schemas.openxmlformats.org/officeDocument/2006/relationships/tags" Target="../tags/tag32.xml"/><Relationship Id="rId19" Type="http://schemas.openxmlformats.org/officeDocument/2006/relationships/tags" Target="../tags/tag41.xml"/><Relationship Id="rId31" Type="http://schemas.openxmlformats.org/officeDocument/2006/relationships/tags" Target="../tags/tag53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tags" Target="../tags/tag44.xml"/><Relationship Id="rId27" Type="http://schemas.openxmlformats.org/officeDocument/2006/relationships/tags" Target="../tags/tag49.xml"/><Relationship Id="rId30" Type="http://schemas.openxmlformats.org/officeDocument/2006/relationships/tags" Target="../tags/tag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7212330" y="6142990"/>
            <a:ext cx="4067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日期：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</a:rPr>
              <a:t>2018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年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</a:rPr>
              <a:t>9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</a:rPr>
              <a:t>月</a:t>
            </a:r>
          </a:p>
        </p:txBody>
      </p:sp>
      <p:sp>
        <p:nvSpPr>
          <p:cNvPr id="8" name="标题 5"/>
          <p:cNvSpPr txBox="1"/>
          <p:nvPr>
            <p:custDataLst>
              <p:tags r:id="rId3"/>
            </p:custDataLst>
          </p:nvPr>
        </p:nvSpPr>
        <p:spPr>
          <a:xfrm>
            <a:off x="1303505" y="2135879"/>
            <a:ext cx="9776871" cy="167526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中国</a:t>
            </a:r>
            <a:r>
              <a:rPr lang="zh-CN" altLang="en-US" dirty="0" smtClean="0"/>
              <a:t>政法大学研究生</a:t>
            </a:r>
            <a:endParaRPr lang="en-US" altLang="zh-CN" dirty="0" smtClean="0"/>
          </a:p>
          <a:p>
            <a:r>
              <a:rPr lang="zh-CN" altLang="en-US" dirty="0" smtClean="0"/>
              <a:t>助管岗位申请</a:t>
            </a:r>
            <a:r>
              <a:rPr lang="en-US" altLang="zh-CN" dirty="0" smtClean="0"/>
              <a:t>-</a:t>
            </a:r>
            <a:r>
              <a:rPr lang="zh-CN" altLang="en-US" dirty="0" smtClean="0"/>
              <a:t>学生端</a:t>
            </a:r>
            <a:endParaRPr lang="en-US" altLang="zh-CN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82830" y="4215239"/>
            <a:ext cx="5207491" cy="76214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技术支持：北京智信佳科技有限公司</a:t>
            </a:r>
            <a:endParaRPr lang="zh-CN" altLang="en-US" sz="1800" dirty="0"/>
          </a:p>
        </p:txBody>
      </p:sp>
      <p:sp>
        <p:nvSpPr>
          <p:cNvPr id="48" name="矩形 47"/>
          <p:cNvSpPr/>
          <p:nvPr/>
        </p:nvSpPr>
        <p:spPr>
          <a:xfrm>
            <a:off x="0" y="0"/>
            <a:ext cx="4235824" cy="10757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564787"/>
            <a:ext cx="1044381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：由研工办管理员分配完成岗位信息后，在列表中即可查看到岗位名称及时间信息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文本框 37"/>
          <p:cNvSpPr txBox="1"/>
          <p:nvPr/>
        </p:nvSpPr>
        <p:spPr>
          <a:xfrm>
            <a:off x="192776" y="4353825"/>
            <a:ext cx="3424484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点击列表中岗位名称信息，即可查看岗位具体描述及岗位相关要求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41" y="1331819"/>
            <a:ext cx="10443816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584" y="2923615"/>
            <a:ext cx="6989763" cy="2858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37"/>
          <p:cNvSpPr txBox="1"/>
          <p:nvPr/>
        </p:nvSpPr>
        <p:spPr>
          <a:xfrm>
            <a:off x="354141" y="5980334"/>
            <a:ext cx="1106241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特别说明：查看岗位信息时，请注意“岗位描述”中岗位的</a:t>
            </a:r>
            <a:r>
              <a:rPr lang="zh-CN" altLang="en-US" dirty="0">
                <a:solidFill>
                  <a:srgbClr val="FF0000"/>
                </a:solidFill>
              </a:rPr>
              <a:t>上岗时间、地点及联系人</a:t>
            </a:r>
            <a:r>
              <a:rPr lang="zh-CN" altLang="en-US" dirty="0" smtClean="0">
                <a:solidFill>
                  <a:srgbClr val="FF0000"/>
                </a:solidFill>
              </a:rPr>
              <a:t>，按时到岗工作！！！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8985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5"/>
          <p:cNvSpPr txBox="1"/>
          <p:nvPr>
            <p:custDataLst>
              <p:tags r:id="rId3"/>
            </p:custDataLst>
          </p:nvPr>
        </p:nvSpPr>
        <p:spPr>
          <a:xfrm>
            <a:off x="1671955" y="2297897"/>
            <a:ext cx="8442440" cy="167526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b="1" dirty="0">
                <a:solidFill>
                  <a:prstClr val="white"/>
                </a:solidFill>
                <a:latin typeface="Arial" panose="020B0604020202020204"/>
                <a:ea typeface="等线" panose="02010600030101010101" pitchFamily="2" charset="-122"/>
                <a:cs typeface="Arial" panose="020B0604020202020204"/>
                <a:sym typeface="+mn-ea"/>
              </a:rPr>
              <a:t>THANKS!</a:t>
            </a:r>
            <a:endParaRPr lang="en-US" altLang="zh-CN" sz="9600" b="1" dirty="0" smtClean="0">
              <a:solidFill>
                <a:prstClr val="white"/>
              </a:solidFill>
              <a:latin typeface="Arial" panose="020B0604020202020204"/>
              <a:ea typeface="等线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82830" y="4215239"/>
            <a:ext cx="5207491" cy="76214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技术支持：北京智信佳科技有限公司</a:t>
            </a:r>
            <a:endParaRPr lang="zh-CN" altLang="en-US" sz="1800" dirty="0"/>
          </a:p>
        </p:txBody>
      </p:sp>
      <p:sp>
        <p:nvSpPr>
          <p:cNvPr id="48" name="矩形 47"/>
          <p:cNvSpPr/>
          <p:nvPr/>
        </p:nvSpPr>
        <p:spPr>
          <a:xfrm>
            <a:off x="0" y="0"/>
            <a:ext cx="4235824" cy="107576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/>
        </p:nvSpPr>
        <p:spPr>
          <a:xfrm>
            <a:off x="7229442" y="2432306"/>
            <a:ext cx="1216025" cy="330962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509629" y="580539"/>
            <a:ext cx="6675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      </a:t>
            </a:r>
            <a:r>
              <a:rPr lang="zh-CN" altLang="en-US" sz="2800" dirty="0" smtClean="0"/>
              <a:t>研究生申请助岗资格流程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49" name="组合 48"/>
          <p:cNvGrpSpPr/>
          <p:nvPr>
            <p:custDataLst>
              <p:tags r:id="rId2"/>
            </p:custDataLst>
          </p:nvPr>
        </p:nvGrpSpPr>
        <p:grpSpPr>
          <a:xfrm>
            <a:off x="1987930" y="3858120"/>
            <a:ext cx="2080586" cy="432486"/>
            <a:chOff x="1010194" y="3126377"/>
            <a:chExt cx="1262743" cy="278674"/>
          </a:xfrm>
        </p:grpSpPr>
        <p:sp>
          <p:nvSpPr>
            <p:cNvPr id="50" name="矩形 49"/>
            <p:cNvSpPr/>
            <p:nvPr>
              <p:custDataLst>
                <p:tags r:id="rId32"/>
              </p:custDataLst>
            </p:nvPr>
          </p:nvSpPr>
          <p:spPr>
            <a:xfrm>
              <a:off x="1010194" y="3126377"/>
              <a:ext cx="1262743" cy="95794"/>
            </a:xfrm>
            <a:prstGeom prst="rect">
              <a:avLst/>
            </a:prstGeom>
            <a:ln>
              <a:noFill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>
              <p:custDataLst>
                <p:tags r:id="rId33"/>
              </p:custDataLst>
            </p:nvPr>
          </p:nvSpPr>
          <p:spPr>
            <a:xfrm flipV="1">
              <a:off x="1584960" y="3222171"/>
              <a:ext cx="113211" cy="182880"/>
            </a:xfrm>
            <a:prstGeom prst="triangle">
              <a:avLst/>
            </a:prstGeom>
            <a:ln>
              <a:noFill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2" name="标题 1"/>
          <p:cNvSpPr txBox="1"/>
          <p:nvPr>
            <p:custDataLst>
              <p:tags r:id="rId3"/>
            </p:custDataLst>
          </p:nvPr>
        </p:nvSpPr>
        <p:spPr>
          <a:xfrm>
            <a:off x="1987930" y="3142778"/>
            <a:ext cx="2143827" cy="5420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/>
            <a:r>
              <a:rPr lang="zh-CN" altLang="en-US" sz="1800" b="1" dirty="0" smtClean="0">
                <a:solidFill>
                  <a:srgbClr val="47B6E7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研究生工作办公室</a:t>
            </a:r>
            <a:endParaRPr lang="zh-CN" altLang="en-US" sz="1800" b="1" dirty="0">
              <a:solidFill>
                <a:srgbClr val="47B6E7"/>
              </a:solidFill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sp>
        <p:nvSpPr>
          <p:cNvPr id="53" name="标题 1"/>
          <p:cNvSpPr txBox="1"/>
          <p:nvPr>
            <p:custDataLst>
              <p:tags r:id="rId4"/>
            </p:custDataLst>
          </p:nvPr>
        </p:nvSpPr>
        <p:spPr>
          <a:xfrm>
            <a:off x="1699260" y="4437147"/>
            <a:ext cx="2355215" cy="10121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/>
            <a:r>
              <a:rPr lang="zh-CN" altLang="en-US" sz="2000" dirty="0" smtClean="0"/>
              <a:t>设置岗位申请时间及各学院可提报名额数</a:t>
            </a:r>
            <a:endParaRPr lang="da-DK" altLang="zh-CN" sz="2000" dirty="0"/>
          </a:p>
        </p:txBody>
      </p:sp>
      <p:grpSp>
        <p:nvGrpSpPr>
          <p:cNvPr id="54" name="组合 53"/>
          <p:cNvGrpSpPr/>
          <p:nvPr>
            <p:custDataLst>
              <p:tags r:id="rId5"/>
            </p:custDataLst>
          </p:nvPr>
        </p:nvGrpSpPr>
        <p:grpSpPr>
          <a:xfrm>
            <a:off x="2649312" y="2068494"/>
            <a:ext cx="790412" cy="790412"/>
            <a:chOff x="2188031" y="2474524"/>
            <a:chExt cx="912221" cy="912221"/>
          </a:xfrm>
        </p:grpSpPr>
        <p:sp>
          <p:nvSpPr>
            <p:cNvPr id="55" name="椭圆 54"/>
            <p:cNvSpPr/>
            <p:nvPr>
              <p:custDataLst>
                <p:tags r:id="rId30"/>
              </p:custDataLst>
            </p:nvPr>
          </p:nvSpPr>
          <p:spPr>
            <a:xfrm>
              <a:off x="2243547" y="2530040"/>
              <a:ext cx="801189" cy="801189"/>
            </a:xfrm>
            <a:prstGeom prst="ellipse">
              <a:avLst/>
            </a:prstGeom>
            <a:noFill/>
            <a:ln w="28575">
              <a:solidFill>
                <a:srgbClr val="47B6E7"/>
              </a:solidFill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lIns="0" rIns="0" rtlCol="0" anchor="ctr">
              <a:no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47B6E7"/>
                  </a:solidFill>
                </a:rPr>
                <a:t>01</a:t>
              </a:r>
              <a:endParaRPr lang="en-US" altLang="zh-CN" sz="2000" b="1" dirty="0">
                <a:solidFill>
                  <a:srgbClr val="47B6E7"/>
                </a:solidFill>
              </a:endParaRPr>
            </a:p>
          </p:txBody>
        </p:sp>
        <p:sp>
          <p:nvSpPr>
            <p:cNvPr id="56" name="椭圆 55"/>
            <p:cNvSpPr/>
            <p:nvPr>
              <p:custDataLst>
                <p:tags r:id="rId31"/>
              </p:custDataLst>
            </p:nvPr>
          </p:nvSpPr>
          <p:spPr>
            <a:xfrm>
              <a:off x="2188031" y="2474524"/>
              <a:ext cx="912221" cy="912221"/>
            </a:xfrm>
            <a:prstGeom prst="ellipse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dash"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>
            <p:custDataLst>
              <p:tags r:id="rId6"/>
            </p:custDataLst>
          </p:nvPr>
        </p:nvGrpSpPr>
        <p:grpSpPr>
          <a:xfrm>
            <a:off x="4068516" y="3858120"/>
            <a:ext cx="2080586" cy="432486"/>
            <a:chOff x="1010194" y="3126377"/>
            <a:chExt cx="1262743" cy="278674"/>
          </a:xfrm>
          <a:solidFill>
            <a:srgbClr val="628EE3"/>
          </a:solidFill>
        </p:grpSpPr>
        <p:sp>
          <p:nvSpPr>
            <p:cNvPr id="58" name="矩形 57"/>
            <p:cNvSpPr/>
            <p:nvPr>
              <p:custDataLst>
                <p:tags r:id="rId28"/>
              </p:custDataLst>
            </p:nvPr>
          </p:nvSpPr>
          <p:spPr>
            <a:xfrm>
              <a:off x="1010194" y="3126377"/>
              <a:ext cx="1262743" cy="957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>
              <p:custDataLst>
                <p:tags r:id="rId29"/>
              </p:custDataLst>
            </p:nvPr>
          </p:nvSpPr>
          <p:spPr>
            <a:xfrm flipV="1">
              <a:off x="1584960" y="3222171"/>
              <a:ext cx="113211" cy="1828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0" name="标题 1"/>
          <p:cNvSpPr txBox="1"/>
          <p:nvPr>
            <p:custDataLst>
              <p:tags r:id="rId7"/>
            </p:custDataLst>
          </p:nvPr>
        </p:nvSpPr>
        <p:spPr>
          <a:xfrm>
            <a:off x="4068516" y="3142778"/>
            <a:ext cx="2143827" cy="5420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/>
            <a:r>
              <a:rPr lang="zh-CN" altLang="en-US" sz="1800" b="1" dirty="0" smtClean="0">
                <a:solidFill>
                  <a:srgbClr val="628EE3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研究生</a:t>
            </a:r>
            <a:endParaRPr lang="zh-CN" altLang="en-US" sz="1800" b="1" dirty="0">
              <a:solidFill>
                <a:srgbClr val="628EE3"/>
              </a:solidFill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grpSp>
        <p:nvGrpSpPr>
          <p:cNvPr id="61" name="组合 60"/>
          <p:cNvGrpSpPr/>
          <p:nvPr>
            <p:custDataLst>
              <p:tags r:id="rId8"/>
            </p:custDataLst>
          </p:nvPr>
        </p:nvGrpSpPr>
        <p:grpSpPr>
          <a:xfrm>
            <a:off x="4720939" y="2068494"/>
            <a:ext cx="790412" cy="790412"/>
            <a:chOff x="2188031" y="2474524"/>
            <a:chExt cx="912221" cy="912221"/>
          </a:xfrm>
        </p:grpSpPr>
        <p:sp>
          <p:nvSpPr>
            <p:cNvPr id="62" name="椭圆 61"/>
            <p:cNvSpPr/>
            <p:nvPr>
              <p:custDataLst>
                <p:tags r:id="rId26"/>
              </p:custDataLst>
            </p:nvPr>
          </p:nvSpPr>
          <p:spPr>
            <a:xfrm>
              <a:off x="2243547" y="2530040"/>
              <a:ext cx="801189" cy="801189"/>
            </a:xfrm>
            <a:prstGeom prst="ellipse">
              <a:avLst/>
            </a:prstGeom>
            <a:noFill/>
            <a:ln w="28575">
              <a:solidFill>
                <a:srgbClr val="628EE3"/>
              </a:solidFill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lIns="0" rIns="0" rtlCol="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rgbClr val="628EE3"/>
                  </a:solidFill>
                </a:rPr>
                <a:t>02</a:t>
              </a:r>
            </a:p>
          </p:txBody>
        </p:sp>
        <p:sp>
          <p:nvSpPr>
            <p:cNvPr id="63" name="椭圆 62"/>
            <p:cNvSpPr/>
            <p:nvPr>
              <p:custDataLst>
                <p:tags r:id="rId27"/>
              </p:custDataLst>
            </p:nvPr>
          </p:nvSpPr>
          <p:spPr>
            <a:xfrm>
              <a:off x="2188031" y="2474524"/>
              <a:ext cx="912221" cy="912221"/>
            </a:xfrm>
            <a:prstGeom prst="ellipse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dash"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4" name="标题 1"/>
          <p:cNvSpPr txBox="1"/>
          <p:nvPr>
            <p:custDataLst>
              <p:tags r:id="rId9"/>
            </p:custDataLst>
          </p:nvPr>
        </p:nvSpPr>
        <p:spPr>
          <a:xfrm>
            <a:off x="4072087" y="4437058"/>
            <a:ext cx="2080586" cy="1012382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/>
            <a:r>
              <a:rPr lang="zh-CN" altLang="en-US" sz="2000" dirty="0" smtClean="0"/>
              <a:t>在规定的时间内提交申请信息</a:t>
            </a:r>
            <a:endParaRPr lang="da-DK" altLang="zh-CN" sz="2000" dirty="0"/>
          </a:p>
        </p:txBody>
      </p:sp>
      <p:grpSp>
        <p:nvGrpSpPr>
          <p:cNvPr id="65" name="组合 64"/>
          <p:cNvGrpSpPr/>
          <p:nvPr>
            <p:custDataLst>
              <p:tags r:id="rId10"/>
            </p:custDataLst>
          </p:nvPr>
        </p:nvGrpSpPr>
        <p:grpSpPr>
          <a:xfrm>
            <a:off x="6149099" y="3858120"/>
            <a:ext cx="2080586" cy="432486"/>
            <a:chOff x="1010194" y="3126377"/>
            <a:chExt cx="1262743" cy="278674"/>
          </a:xfrm>
          <a:solidFill>
            <a:srgbClr val="2BC3B5"/>
          </a:solidFill>
        </p:grpSpPr>
        <p:sp>
          <p:nvSpPr>
            <p:cNvPr id="66" name="矩形 65"/>
            <p:cNvSpPr/>
            <p:nvPr>
              <p:custDataLst>
                <p:tags r:id="rId24"/>
              </p:custDataLst>
            </p:nvPr>
          </p:nvSpPr>
          <p:spPr>
            <a:xfrm>
              <a:off x="1010194" y="3126377"/>
              <a:ext cx="1262743" cy="957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>
              <p:custDataLst>
                <p:tags r:id="rId25"/>
              </p:custDataLst>
            </p:nvPr>
          </p:nvSpPr>
          <p:spPr>
            <a:xfrm flipV="1">
              <a:off x="1584960" y="3222171"/>
              <a:ext cx="113211" cy="1828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8" name="标题 1"/>
          <p:cNvSpPr txBox="1"/>
          <p:nvPr>
            <p:custDataLst>
              <p:tags r:id="rId11"/>
            </p:custDataLst>
          </p:nvPr>
        </p:nvSpPr>
        <p:spPr>
          <a:xfrm>
            <a:off x="6149099" y="3142778"/>
            <a:ext cx="2143827" cy="5420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/>
            <a:r>
              <a:rPr lang="zh-CN" altLang="en-US" sz="1800" b="1" dirty="0" smtClean="0">
                <a:solidFill>
                  <a:srgbClr val="2BC3B5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学院辅导员</a:t>
            </a:r>
            <a:endParaRPr lang="zh-CN" altLang="en-US" sz="1800" b="1" dirty="0">
              <a:solidFill>
                <a:srgbClr val="2BC3B5"/>
              </a:solidFill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grpSp>
        <p:nvGrpSpPr>
          <p:cNvPr id="69" name="组合 68"/>
          <p:cNvGrpSpPr/>
          <p:nvPr>
            <p:custDataLst>
              <p:tags r:id="rId12"/>
            </p:custDataLst>
          </p:nvPr>
        </p:nvGrpSpPr>
        <p:grpSpPr>
          <a:xfrm>
            <a:off x="6792565" y="2068494"/>
            <a:ext cx="790412" cy="790412"/>
            <a:chOff x="2188031" y="2474524"/>
            <a:chExt cx="912221" cy="912221"/>
          </a:xfrm>
        </p:grpSpPr>
        <p:sp>
          <p:nvSpPr>
            <p:cNvPr id="70" name="椭圆 69"/>
            <p:cNvSpPr/>
            <p:nvPr>
              <p:custDataLst>
                <p:tags r:id="rId22"/>
              </p:custDataLst>
            </p:nvPr>
          </p:nvSpPr>
          <p:spPr>
            <a:xfrm>
              <a:off x="2243547" y="2530040"/>
              <a:ext cx="801189" cy="801189"/>
            </a:xfrm>
            <a:prstGeom prst="ellipse">
              <a:avLst/>
            </a:prstGeom>
            <a:noFill/>
            <a:ln w="28575">
              <a:solidFill>
                <a:srgbClr val="2BC3B5"/>
              </a:solidFill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lIns="0" rIns="0" rtlCol="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rgbClr val="2BC3B5"/>
                  </a:solidFill>
                </a:rPr>
                <a:t>03</a:t>
              </a:r>
            </a:p>
          </p:txBody>
        </p:sp>
        <p:sp>
          <p:nvSpPr>
            <p:cNvPr id="71" name="椭圆 70"/>
            <p:cNvSpPr/>
            <p:nvPr>
              <p:custDataLst>
                <p:tags r:id="rId23"/>
              </p:custDataLst>
            </p:nvPr>
          </p:nvSpPr>
          <p:spPr>
            <a:xfrm>
              <a:off x="2188031" y="2474524"/>
              <a:ext cx="912221" cy="912221"/>
            </a:xfrm>
            <a:prstGeom prst="ellipse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dash"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2" name="标题 1"/>
          <p:cNvSpPr txBox="1"/>
          <p:nvPr>
            <p:custDataLst>
              <p:tags r:id="rId13"/>
            </p:custDataLst>
          </p:nvPr>
        </p:nvSpPr>
        <p:spPr>
          <a:xfrm>
            <a:off x="6147478" y="4455392"/>
            <a:ext cx="2080586" cy="872429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/>
            <a:r>
              <a:rPr lang="zh-CN" altLang="en-US" sz="2000" dirty="0" smtClean="0"/>
              <a:t>审核研究生</a:t>
            </a:r>
            <a:endParaRPr lang="en-US" altLang="zh-CN" sz="2000" dirty="0" smtClean="0"/>
          </a:p>
          <a:p>
            <a:pPr algn="ctr"/>
            <a:r>
              <a:rPr lang="zh-CN" altLang="en-US" sz="2000" dirty="0" smtClean="0"/>
              <a:t>提交的申请</a:t>
            </a:r>
            <a:endParaRPr lang="da-DK" altLang="zh-CN" sz="2000" dirty="0"/>
          </a:p>
        </p:txBody>
      </p:sp>
      <p:grpSp>
        <p:nvGrpSpPr>
          <p:cNvPr id="73" name="组合 72"/>
          <p:cNvGrpSpPr/>
          <p:nvPr>
            <p:custDataLst>
              <p:tags r:id="rId14"/>
            </p:custDataLst>
          </p:nvPr>
        </p:nvGrpSpPr>
        <p:grpSpPr>
          <a:xfrm>
            <a:off x="8229685" y="3858120"/>
            <a:ext cx="2080586" cy="432486"/>
            <a:chOff x="1010194" y="3126377"/>
            <a:chExt cx="1262743" cy="278674"/>
          </a:xfrm>
          <a:solidFill>
            <a:srgbClr val="92D050"/>
          </a:solidFill>
        </p:grpSpPr>
        <p:sp>
          <p:nvSpPr>
            <p:cNvPr id="74" name="矩形 73"/>
            <p:cNvSpPr/>
            <p:nvPr>
              <p:custDataLst>
                <p:tags r:id="rId20"/>
              </p:custDataLst>
            </p:nvPr>
          </p:nvSpPr>
          <p:spPr>
            <a:xfrm>
              <a:off x="1010194" y="3126377"/>
              <a:ext cx="1262743" cy="957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>
              <p:custDataLst>
                <p:tags r:id="rId21"/>
              </p:custDataLst>
            </p:nvPr>
          </p:nvSpPr>
          <p:spPr>
            <a:xfrm flipV="1">
              <a:off x="1584960" y="3222171"/>
              <a:ext cx="113211" cy="18288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6" name="标题 1"/>
          <p:cNvSpPr txBox="1"/>
          <p:nvPr>
            <p:custDataLst>
              <p:tags r:id="rId15"/>
            </p:custDataLst>
          </p:nvPr>
        </p:nvSpPr>
        <p:spPr>
          <a:xfrm>
            <a:off x="8229685" y="3142778"/>
            <a:ext cx="2143827" cy="5420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/>
            <a:r>
              <a:rPr lang="zh-CN" altLang="en-US" sz="1800" b="1" dirty="0" smtClean="0">
                <a:solidFill>
                  <a:srgbClr val="92D05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rPr>
              <a:t>研究生工作办公室</a:t>
            </a:r>
            <a:endParaRPr lang="zh-CN" altLang="en-US" sz="1800" b="1" dirty="0">
              <a:solidFill>
                <a:srgbClr val="92D050"/>
              </a:solidFill>
              <a:latin typeface="Arial" panose="020B0604020202020204" pitchFamily="34" charset="0"/>
              <a:ea typeface="微软雅黑" panose="020B0503020204020204" charset="-122"/>
              <a:cs typeface="+mn-ea"/>
            </a:endParaRPr>
          </a:p>
        </p:txBody>
      </p:sp>
      <p:grpSp>
        <p:nvGrpSpPr>
          <p:cNvPr id="77" name="组合 76"/>
          <p:cNvGrpSpPr/>
          <p:nvPr>
            <p:custDataLst>
              <p:tags r:id="rId16"/>
            </p:custDataLst>
          </p:nvPr>
        </p:nvGrpSpPr>
        <p:grpSpPr>
          <a:xfrm>
            <a:off x="8864192" y="2068494"/>
            <a:ext cx="790412" cy="790412"/>
            <a:chOff x="2188031" y="2474524"/>
            <a:chExt cx="912221" cy="912221"/>
          </a:xfrm>
        </p:grpSpPr>
        <p:sp>
          <p:nvSpPr>
            <p:cNvPr id="78" name="椭圆 77"/>
            <p:cNvSpPr/>
            <p:nvPr>
              <p:custDataLst>
                <p:tags r:id="rId18"/>
              </p:custDataLst>
            </p:nvPr>
          </p:nvSpPr>
          <p:spPr>
            <a:xfrm>
              <a:off x="2243547" y="2530040"/>
              <a:ext cx="801189" cy="801189"/>
            </a:xfrm>
            <a:prstGeom prst="ellipse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lIns="0" rIns="0" rtlCol="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rgbClr val="92D050"/>
                  </a:solidFill>
                </a:rPr>
                <a:t>04</a:t>
              </a:r>
            </a:p>
          </p:txBody>
        </p:sp>
        <p:sp>
          <p:nvSpPr>
            <p:cNvPr id="79" name="椭圆 78"/>
            <p:cNvSpPr/>
            <p:nvPr>
              <p:custDataLst>
                <p:tags r:id="rId19"/>
              </p:custDataLst>
            </p:nvPr>
          </p:nvSpPr>
          <p:spPr>
            <a:xfrm>
              <a:off x="2188031" y="2474524"/>
              <a:ext cx="912221" cy="912221"/>
            </a:xfrm>
            <a:prstGeom prst="ellipse">
              <a:avLst/>
            </a:prstGeom>
            <a:noFill/>
            <a:ln w="12700">
              <a:solidFill>
                <a:srgbClr val="FFFFFF">
                  <a:lumMod val="75000"/>
                </a:srgbClr>
              </a:solidFill>
              <a:prstDash val="dash"/>
            </a:ln>
          </p:spPr>
          <p:style>
            <a:lnRef idx="2">
              <a:srgbClr val="47B6E7">
                <a:shade val="50000"/>
              </a:srgbClr>
            </a:lnRef>
            <a:fillRef idx="1">
              <a:srgbClr val="47B6E7"/>
            </a:fillRef>
            <a:effectRef idx="0">
              <a:srgbClr val="47B6E7"/>
            </a:effectRef>
            <a:fontRef idx="minor">
              <a:srgbClr val="FFFFFF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0" name="标题 1"/>
          <p:cNvSpPr txBox="1"/>
          <p:nvPr>
            <p:custDataLst>
              <p:tags r:id="rId17"/>
            </p:custDataLst>
          </p:nvPr>
        </p:nvSpPr>
        <p:spPr>
          <a:xfrm>
            <a:off x="8240393" y="4437058"/>
            <a:ext cx="2080586" cy="10123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/>
            <a:r>
              <a:rPr lang="zh-CN" altLang="en-US" sz="2000" dirty="0" smtClean="0"/>
              <a:t>等待研工办院进行分配岗位</a:t>
            </a:r>
            <a:endParaRPr lang="da-DK" altLang="zh-CN" sz="20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9"/>
          <p:cNvSpPr txBox="1"/>
          <p:nvPr/>
        </p:nvSpPr>
        <p:spPr>
          <a:xfrm>
            <a:off x="942340" y="855980"/>
            <a:ext cx="997667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智慧法大身份认证地址</a:t>
            </a:r>
            <a:r>
              <a:rPr lang="en-US" altLang="zh-CN" sz="16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: 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http://gms.cupl.edu.cn/graduatesso/</a:t>
            </a:r>
            <a:endParaRPr lang="en-US" sz="1600" b="0" dirty="0">
              <a:solidFill>
                <a:schemeClr val="tx1">
                  <a:lumMod val="50000"/>
                </a:schemeClr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</a:pPr>
            <a:r>
              <a:rPr sz="1600" dirty="0" err="1">
                <a:solidFill>
                  <a:schemeClr val="tx1">
                    <a:lumMod val="50000"/>
                  </a:schemeClr>
                </a:solidFill>
                <a:cs typeface="+mn-ea"/>
              </a:rPr>
              <a:t>用户名</a:t>
            </a:r>
            <a:r>
              <a:rPr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：【</a:t>
            </a:r>
            <a:r>
              <a:rPr lang="zh-CN" altLang="en-US"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学号</a:t>
            </a:r>
            <a:r>
              <a:rPr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】</a:t>
            </a:r>
            <a:r>
              <a:rPr sz="1600" dirty="0">
                <a:solidFill>
                  <a:schemeClr val="tx1">
                    <a:lumMod val="50000"/>
                  </a:schemeClr>
                </a:solidFill>
                <a:cs typeface="+mn-ea"/>
              </a:rPr>
              <a:t>	  </a:t>
            </a:r>
          </a:p>
          <a:p>
            <a:pPr indent="0" fontAlgn="auto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50000"/>
                  </a:schemeClr>
                </a:solidFill>
                <a:cs typeface="+mn-ea"/>
              </a:rPr>
              <a:t>密    码</a:t>
            </a:r>
            <a:r>
              <a:rPr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：【</a:t>
            </a:r>
            <a:r>
              <a:rPr lang="zh-CN" altLang="en-US"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密码</a:t>
            </a:r>
            <a:r>
              <a:rPr sz="1600" dirty="0" smtClean="0">
                <a:solidFill>
                  <a:schemeClr val="tx1">
                    <a:lumMod val="50000"/>
                  </a:schemeClr>
                </a:solidFill>
                <a:cs typeface="+mn-ea"/>
              </a:rPr>
              <a:t>】</a:t>
            </a:r>
            <a:endParaRPr lang="zh-CN" sz="1600" b="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建议使用浏览器</a:t>
            </a:r>
            <a:r>
              <a:rPr lang="zh-CN" sz="16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：</a:t>
            </a:r>
            <a:r>
              <a:rPr lang="en-US" sz="1600" b="0" dirty="0">
                <a:solidFill>
                  <a:srgbClr val="FF0000"/>
                </a:solidFill>
                <a:latin typeface="+mn-ea"/>
                <a:cs typeface="+mn-ea"/>
              </a:rPr>
              <a:t>360</a:t>
            </a:r>
            <a:r>
              <a:rPr lang="zh-CN" sz="1600" b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浏览器极速模式、谷歌</a:t>
            </a:r>
            <a:r>
              <a:rPr lang="zh-CN" sz="1600" b="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浏览器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40" y="2532006"/>
            <a:ext cx="9976672" cy="4036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99"/>
          <p:cNvSpPr txBox="1"/>
          <p:nvPr/>
        </p:nvSpPr>
        <p:spPr>
          <a:xfrm>
            <a:off x="942340" y="855980"/>
            <a:ext cx="9976672" cy="4177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在常用应用中，展开所有应用，选择“研究生系统”即可登陆到研究生系统中：</a:t>
            </a:r>
            <a:endParaRPr lang="en-US" sz="1600" b="0" dirty="0">
              <a:solidFill>
                <a:schemeClr val="tx1">
                  <a:lumMod val="50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71" y="1465729"/>
            <a:ext cx="4944306" cy="395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531" y="1503829"/>
            <a:ext cx="5588974" cy="3915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948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10" y="1232086"/>
            <a:ext cx="10529328" cy="4967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99"/>
          <p:cNvSpPr txBox="1"/>
          <p:nvPr/>
        </p:nvSpPr>
        <p:spPr>
          <a:xfrm>
            <a:off x="942340" y="655923"/>
            <a:ext cx="99766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</a:schemeClr>
                </a:solidFill>
                <a:latin typeface="+mn-ea"/>
                <a:cs typeface="+mn-ea"/>
              </a:rPr>
              <a:t>研究生综合管理系统首页，选择左侧菜单中的：研工信息 即可进行岗位申请的操作</a:t>
            </a:r>
            <a:endParaRPr lang="en-US" sz="1600" b="0" dirty="0">
              <a:solidFill>
                <a:schemeClr val="tx1">
                  <a:lumMod val="50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1410150"/>
            <a:ext cx="1044381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、在左侧菜单中，选择“研工信息”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“助管岗位申请”，进入申请界面：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354141" y="389105"/>
            <a:ext cx="6907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 </a:t>
            </a:r>
            <a:r>
              <a:rPr lang="zh-CN" altLang="en-US" sz="2800" dirty="0" smtClean="0"/>
              <a:t>如何填写助岗岗位资格申请？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41" y="2018179"/>
            <a:ext cx="11456894" cy="327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564787"/>
            <a:ext cx="1044381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、点击列表上方的“申请”按钮，进入申请信息填写页面：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文本框 37"/>
          <p:cNvSpPr txBox="1"/>
          <p:nvPr/>
        </p:nvSpPr>
        <p:spPr>
          <a:xfrm>
            <a:off x="354140" y="5262293"/>
            <a:ext cx="1044381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、申请时需仔细查看岗位申请的相关协议信息，点击“同意”，即可填写申请内容：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41" y="1156456"/>
            <a:ext cx="10762396" cy="3872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564787"/>
            <a:ext cx="1044381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6">
                    <a:lumMod val="50000"/>
                  </a:schemeClr>
                </a:solidFill>
              </a:rPr>
              <a:t>4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、填写申请信息及上传申请审核附件：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文本框 37"/>
          <p:cNvSpPr txBox="1"/>
          <p:nvPr/>
        </p:nvSpPr>
        <p:spPr>
          <a:xfrm>
            <a:off x="354140" y="5446959"/>
            <a:ext cx="1044381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填写申请原因信息及相关申请附件，个人联系方式，点击“提交申请”即可完成申请。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71" y="1346386"/>
            <a:ext cx="10428287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54141" y="564787"/>
            <a:ext cx="10443817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、提交申请信息完成后，随时在列表中查看申请资格审批进度以及岗位分配情况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文本框 37"/>
          <p:cNvSpPr txBox="1"/>
          <p:nvPr/>
        </p:nvSpPr>
        <p:spPr>
          <a:xfrm>
            <a:off x="354141" y="5142615"/>
            <a:ext cx="3254187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点击列表中“查看”按钮，即可查看已提交的申请信息</a:t>
            </a:r>
            <a:endParaRPr lang="zh-CN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22" y="1075485"/>
            <a:ext cx="10238453" cy="3458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862" y="3092044"/>
            <a:ext cx="6856413" cy="288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11664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1"/>
  <p:tag name="KSO_WM_UNIT_ID" val="custom154_29*f*1"/>
  <p:tag name="KSO_WM_UNIT_CLEAR" val="1"/>
  <p:tag name="KSO_WM_UNIT_LAYERLEVEL" val="1"/>
  <p:tag name="KSO_WM_UNIT_VALUE" val="5"/>
  <p:tag name="KSO_WM_UNIT_HIGHLIGHT" val="0"/>
  <p:tag name="KSO_WM_UNIT_COMPATIBLE" val="0"/>
  <p:tag name="KSO_WM_UNIT_PRESET_TEXT" val="EN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0"/>
  <p:tag name="KSO_WM_TEMPLATE_CATEGORY" val="custom"/>
  <p:tag name="KSO_WM_TEMPLATE_INDEX" val="1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1"/>
  <p:tag name="KSO_WM_TEMPLATE_CATEGORY" val="custom"/>
  <p:tag name="KSO_WM_TEMPLATE_INDEX" val="15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2"/>
  <p:tag name="KSO_WM_TEMPLATE_CATEGORY" val="custom"/>
  <p:tag name="KSO_WM_TEMPLATE_INDEX" val="15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3"/>
  <p:tag name="KSO_WM_TEMPLATE_CATEGORY" val="custom"/>
  <p:tag name="KSO_WM_TEMPLATE_INDEX" val="15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2"/>
  <p:tag name="KSO_WM_UNIT_ID" val="custom154_29*f*2"/>
  <p:tag name="KSO_WM_UNIT_CLEAR" val="1"/>
  <p:tag name="KSO_WM_UNIT_LAYERLEVEL" val="1"/>
  <p:tag name="KSO_WM_UNIT_VALUE" val="7"/>
  <p:tag name="KSO_WM_UNIT_HIGHLIGHT" val="0"/>
  <p:tag name="KSO_WM_UNIT_COMPATIBLE" val="0"/>
  <p:tag name="KSO_WM_UNIT_PRESET_TEXT" val="THANK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3"/>
  <p:tag name="KSO_WM_UNIT_ID" val="custom154_29*f*3"/>
  <p:tag name="KSO_WM_UNIT_CLEAR" val="1"/>
  <p:tag name="KSO_WM_UNIT_LAYERLEVEL" val="1"/>
  <p:tag name="KSO_WM_UNIT_VALUE" val="32"/>
  <p:tag name="KSO_WM_UNIT_HIGHLIGHT" val="0"/>
  <p:tag name="KSO_WM_UNIT_COMPATIBLE" val="0"/>
  <p:tag name="KSO_WM_UNIT_PRESET_TEXT" val="YourNam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4"/>
  <p:tag name="KSO_WM_UNIT_ID" val="custom154_29*f*4"/>
  <p:tag name="KSO_WM_UNIT_CLEAR" val="1"/>
  <p:tag name="KSO_WM_UNIT_LAYERLEVEL" val="1"/>
  <p:tag name="KSO_WM_UNIT_VALUE" val="32"/>
  <p:tag name="KSO_WM_UNIT_HIGHLIGHT" val="0"/>
  <p:tag name="KSO_WM_UNIT_COMPATIBLE" val="0"/>
  <p:tag name="KSO_WM_UNIT_PRESET_TEXT" val="@YourNam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43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1"/>
  <p:tag name="KSO_WM_UNIT_ID" val="custom154_29*f*1"/>
  <p:tag name="KSO_WM_UNIT_CLEAR" val="1"/>
  <p:tag name="KSO_WM_UNIT_LAYERLEVEL" val="1"/>
  <p:tag name="KSO_WM_UNIT_VALUE" val="5"/>
  <p:tag name="KSO_WM_UNIT_HIGHLIGHT" val="0"/>
  <p:tag name="KSO_WM_UNIT_COMPATIBLE" val="0"/>
  <p:tag name="KSO_WM_UNIT_PRESET_TEXT" val="EN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8"/>
  <p:tag name="KSO_WM_TAG_VERSION" val="1.0"/>
  <p:tag name="KSO_WM_SLIDE_ID" val="custom160438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8、15、18、19、20、24、29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8"/>
  <p:tag name="KSO_WM_UNIT_TYPE" val="a"/>
  <p:tag name="KSO_WM_UNIT_INDEX" val="1"/>
  <p:tag name="KSO_WM_UNIT_ID" val="custom16043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  <p:tag name="KSO_WM_TAG_VERSION" val="1.0"/>
  <p:tag name="KSO_WM_SLIDE_ID" val="custom160438_27"/>
  <p:tag name="KSO_WM_SLIDE_INDEX" val="27"/>
  <p:tag name="KSO_WM_SLIDE_ITEM_CNT" val="1"/>
  <p:tag name="KSO_WM_SLIDE_LAYOUT" val="a_f"/>
  <p:tag name="KSO_WM_SLIDE_LAYOUT_CNT" val="1_1"/>
  <p:tag name="KSO_WM_SLIDE_TYPE" val="text"/>
  <p:tag name="KSO_WM_SLIDE_POSITION" val="159*152"/>
  <p:tag name="KSO_WM_SLIDE_SIZE" val="641*35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1_2*i*1"/>
  <p:tag name="KSO_WM_TEMPLATE_CATEGORY" val="diagram"/>
  <p:tag name="KSO_WM_TEMPLATE_INDEX" val="160191"/>
  <p:tag name="KSO_WM_UNIT_INDEX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TYPE" val="m_h_a"/>
  <p:tag name="KSO_WM_UNIT_INDEX" val="1_1_1"/>
  <p:tag name="KSO_WM_UNIT_ID" val="diagram160191_2*m_h_a*1_1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DIAGRAM_GROUP_CODE" val="m1-1"/>
  <p:tag name="KSO_WM_UNIT_PRESET_TEXT_LEN" val="5"/>
  <p:tag name="KSO_WM_UNIT_TEXT_FILL_FORE_SCHEMECOLOR_INDEX" val="5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PRESET_TEXT_LEN" val="26"/>
  <p:tag name="KSO_WM_UNIT_TYPE" val="m_h_f"/>
  <p:tag name="KSO_WM_UNIT_INDEX" val="1_1_1"/>
  <p:tag name="KSO_WM_UNIT_ID" val="diagram160191_2*m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DIAGRAM_GROUP_CODE" val="m1-1"/>
  <p:tag name="KSO_WM_UNIT_TEXT_FILL_FORE_SCHEMECOLOR_INDEX" val="13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1_2*i*8"/>
  <p:tag name="KSO_WM_TEMPLATE_CATEGORY" val="diagram"/>
  <p:tag name="KSO_WM_TEMPLATE_INDEX" val="160191"/>
  <p:tag name="KSO_WM_UNIT_INDEX" val="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1_2*i*13"/>
  <p:tag name="KSO_WM_TEMPLATE_CATEGORY" val="diagram"/>
  <p:tag name="KSO_WM_TEMPLATE_INDEX" val="160191"/>
  <p:tag name="KSO_WM_UNIT_INDEX" val="1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TYPE" val="m_h_a"/>
  <p:tag name="KSO_WM_UNIT_INDEX" val="1_2_1"/>
  <p:tag name="KSO_WM_UNIT_ID" val="diagram160191_2*m_h_a*1_2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DIAGRAM_GROUP_CODE" val="m1-1"/>
  <p:tag name="KSO_WM_UNIT_PRESET_TEXT_LEN" val="5"/>
  <p:tag name="KSO_WM_UNIT_TEXT_FILL_FORE_SCHEMECOLOR_INDEX" val="6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0"/>
  <p:tag name="KSO_WM_TEMPLATE_CATEGORY" val="custom"/>
  <p:tag name="KSO_WM_TEMPLATE_INDEX" val="15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1_2*i*19"/>
  <p:tag name="KSO_WM_TEMPLATE_CATEGORY" val="diagram"/>
  <p:tag name="KSO_WM_TEMPLATE_INDEX" val="160191"/>
  <p:tag name="KSO_WM_UNIT_INDEX" val="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PRESET_TEXT_LEN" val="26"/>
  <p:tag name="KSO_WM_UNIT_TYPE" val="m_h_f"/>
  <p:tag name="KSO_WM_UNIT_INDEX" val="1_2_1"/>
  <p:tag name="KSO_WM_UNIT_ID" val="diagram160191_2*m_h_f*1_2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DIAGRAM_GROUP_CODE" val="m1-1"/>
  <p:tag name="KSO_WM_UNIT_TEXT_FILL_FORE_SCHEMECOLOR_INDEX" val="13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1_2*i*25"/>
  <p:tag name="KSO_WM_TEMPLATE_CATEGORY" val="diagram"/>
  <p:tag name="KSO_WM_TEMPLATE_INDEX" val="160191"/>
  <p:tag name="KSO_WM_UNIT_INDEX" val="2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TYPE" val="m_h_a"/>
  <p:tag name="KSO_WM_UNIT_INDEX" val="1_3_1"/>
  <p:tag name="KSO_WM_UNIT_ID" val="diagram160191_2*m_h_a*1_3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DIAGRAM_GROUP_CODE" val="m1-1"/>
  <p:tag name="KSO_WM_UNIT_PRESET_TEXT_LEN" val="5"/>
  <p:tag name="KSO_WM_UNIT_TEXT_FILL_FORE_SCHEMECOLOR_INDEX" val="7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1_2*i*31"/>
  <p:tag name="KSO_WM_TEMPLATE_CATEGORY" val="diagram"/>
  <p:tag name="KSO_WM_TEMPLATE_INDEX" val="160191"/>
  <p:tag name="KSO_WM_UNIT_INDEX" val="3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PRESET_TEXT_LEN" val="26"/>
  <p:tag name="KSO_WM_UNIT_TYPE" val="m_h_f"/>
  <p:tag name="KSO_WM_UNIT_INDEX" val="1_3_1"/>
  <p:tag name="KSO_WM_UNIT_ID" val="diagram160191_2*m_h_f*1_3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DIAGRAM_GROUP_CODE" val="m1-1"/>
  <p:tag name="KSO_WM_UNIT_TEXT_FILL_FORE_SCHEMECOLOR_INDEX" val="13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1_2*i*37"/>
  <p:tag name="KSO_WM_TEMPLATE_CATEGORY" val="diagram"/>
  <p:tag name="KSO_WM_TEMPLATE_INDEX" val="160191"/>
  <p:tag name="KSO_WM_UNIT_INDEX" val="3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TYPE" val="m_h_a"/>
  <p:tag name="KSO_WM_UNIT_INDEX" val="1_4_1"/>
  <p:tag name="KSO_WM_UNIT_ID" val="diagram160191_2*m_h_a*1_4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DIAGRAM_GROUP_CODE" val="m1-1"/>
  <p:tag name="KSO_WM_UNIT_PRESET_TEXT_LEN" val="5"/>
  <p:tag name="KSO_WM_UNIT_TEXT_FILL_FORE_SCHEMECOLOR_INDEX" val="8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91_2*i*43"/>
  <p:tag name="KSO_WM_TEMPLATE_CATEGORY" val="diagram"/>
  <p:tag name="KSO_WM_TEMPLATE_INDEX" val="160191"/>
  <p:tag name="KSO_WM_UNIT_INDEX" val="4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PRESET_TEXT_LEN" val="26"/>
  <p:tag name="KSO_WM_UNIT_TYPE" val="m_h_f"/>
  <p:tag name="KSO_WM_UNIT_INDEX" val="1_4_1"/>
  <p:tag name="KSO_WM_UNIT_ID" val="diagram160191_2*m_h_f*1_4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DIAGRAM_GROUP_CODE" val="m1-1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1"/>
  <p:tag name="KSO_WM_TEMPLATE_CATEGORY" val="custom"/>
  <p:tag name="KSO_WM_TEMPLATE_INDEX" val="15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15"/>
  <p:tag name="KSO_WM_UNIT_CLEAR" val="1"/>
  <p:tag name="KSO_WM_UNIT_LAYERLEVEL" val="1_1"/>
  <p:tag name="KSO_WM_DIAGRAM_GROUP_CODE" val="m1-1"/>
  <p:tag name="KSO_WM_UNIT_TYPE" val="m_i"/>
  <p:tag name="KSO_WM_UNIT_ID" val="diagram160191_2*m_i*1_15"/>
  <p:tag name="KSO_WM_UNIT_LINE_FORE_SCHEMECOLOR_INDEX" val="8"/>
  <p:tag name="KSO_WM_UNIT_LINE_FILL_TYPE" val="2"/>
  <p:tag name="KSO_WM_UNIT_TEXT_FILL_FORE_SCHEMECOLOR_INDEX" val="8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16"/>
  <p:tag name="KSO_WM_UNIT_CLEAR" val="1"/>
  <p:tag name="KSO_WM_UNIT_LAYERLEVEL" val="1_1"/>
  <p:tag name="KSO_WM_DIAGRAM_GROUP_CODE" val="m1-1"/>
  <p:tag name="KSO_WM_UNIT_TYPE" val="m_i"/>
  <p:tag name="KSO_WM_UNIT_ID" val="diagram160191_2*m_i*1_16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13"/>
  <p:tag name="KSO_WM_UNIT_CLEAR" val="1"/>
  <p:tag name="KSO_WM_UNIT_LAYERLEVEL" val="1_1"/>
  <p:tag name="KSO_WM_DIAGRAM_GROUP_CODE" val="m1-1"/>
  <p:tag name="KSO_WM_UNIT_TYPE" val="m_i"/>
  <p:tag name="KSO_WM_UNIT_ID" val="diagram160191_2*m_i*1_13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14"/>
  <p:tag name="KSO_WM_UNIT_CLEAR" val="1"/>
  <p:tag name="KSO_WM_UNIT_LAYERLEVEL" val="1_1"/>
  <p:tag name="KSO_WM_DIAGRAM_GROUP_CODE" val="m1-1"/>
  <p:tag name="KSO_WM_UNIT_TYPE" val="m_i"/>
  <p:tag name="KSO_WM_UNIT_ID" val="diagram160191_2*m_i*1_14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11"/>
  <p:tag name="KSO_WM_UNIT_CLEAR" val="1"/>
  <p:tag name="KSO_WM_UNIT_LAYERLEVEL" val="1_1"/>
  <p:tag name="KSO_WM_DIAGRAM_GROUP_CODE" val="m1-1"/>
  <p:tag name="KSO_WM_UNIT_TYPE" val="m_i"/>
  <p:tag name="KSO_WM_UNIT_ID" val="diagram160191_2*m_i*1_11"/>
  <p:tag name="KSO_WM_UNIT_LINE_FORE_SCHEMECOLOR_INDEX" val="7"/>
  <p:tag name="KSO_WM_UNIT_LINE_FILL_TYPE" val="2"/>
  <p:tag name="KSO_WM_UNIT_TEXT_FILL_FORE_SCHEMECOLOR_INDEX" val="7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12"/>
  <p:tag name="KSO_WM_UNIT_CLEAR" val="1"/>
  <p:tag name="KSO_WM_UNIT_LAYERLEVEL" val="1_1"/>
  <p:tag name="KSO_WM_DIAGRAM_GROUP_CODE" val="m1-1"/>
  <p:tag name="KSO_WM_UNIT_TYPE" val="m_i"/>
  <p:tag name="KSO_WM_UNIT_ID" val="diagram160191_2*m_i*1_12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9"/>
  <p:tag name="KSO_WM_UNIT_CLEAR" val="1"/>
  <p:tag name="KSO_WM_UNIT_LAYERLEVEL" val="1_1"/>
  <p:tag name="KSO_WM_DIAGRAM_GROUP_CODE" val="m1-1"/>
  <p:tag name="KSO_WM_UNIT_TYPE" val="m_i"/>
  <p:tag name="KSO_WM_UNIT_ID" val="diagram160191_2*m_i*1_9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10"/>
  <p:tag name="KSO_WM_UNIT_CLEAR" val="1"/>
  <p:tag name="KSO_WM_UNIT_LAYERLEVEL" val="1_1"/>
  <p:tag name="KSO_WM_DIAGRAM_GROUP_CODE" val="m1-1"/>
  <p:tag name="KSO_WM_UNIT_TYPE" val="m_i"/>
  <p:tag name="KSO_WM_UNIT_ID" val="diagram160191_2*m_i*1_1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7"/>
  <p:tag name="KSO_WM_UNIT_CLEAR" val="1"/>
  <p:tag name="KSO_WM_UNIT_LAYERLEVEL" val="1_1"/>
  <p:tag name="KSO_WM_DIAGRAM_GROUP_CODE" val="m1-1"/>
  <p:tag name="KSO_WM_UNIT_TYPE" val="m_i"/>
  <p:tag name="KSO_WM_UNIT_ID" val="diagram160191_2*m_i*1_7"/>
  <p:tag name="KSO_WM_UNIT_LINE_FORE_SCHEMECOLOR_INDEX" val="6"/>
  <p:tag name="KSO_WM_UNIT_LINE_FILL_TYPE" val="2"/>
  <p:tag name="KSO_WM_UNIT_TEXT_FILL_FORE_SCHEMECOLOR_INDEX" val="6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8"/>
  <p:tag name="KSO_WM_UNIT_CLEAR" val="1"/>
  <p:tag name="KSO_WM_UNIT_LAYERLEVEL" val="1_1"/>
  <p:tag name="KSO_WM_DIAGRAM_GROUP_CODE" val="m1-1"/>
  <p:tag name="KSO_WM_UNIT_TYPE" val="m_i"/>
  <p:tag name="KSO_WM_UNIT_ID" val="diagram160191_2*m_i*1_8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2"/>
  <p:tag name="KSO_WM_TEMPLATE_CATEGORY" val="custom"/>
  <p:tag name="KSO_WM_TEMPLATE_INDEX" val="15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5"/>
  <p:tag name="KSO_WM_UNIT_CLEAR" val="1"/>
  <p:tag name="KSO_WM_UNIT_LAYERLEVEL" val="1_1"/>
  <p:tag name="KSO_WM_DIAGRAM_GROUP_CODE" val="m1-1"/>
  <p:tag name="KSO_WM_UNIT_TYPE" val="m_i"/>
  <p:tag name="KSO_WM_UNIT_ID" val="diagram160191_2*m_i*1_5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6"/>
  <p:tag name="KSO_WM_UNIT_CLEAR" val="1"/>
  <p:tag name="KSO_WM_UNIT_LAYERLEVEL" val="1_1"/>
  <p:tag name="KSO_WM_DIAGRAM_GROUP_CODE" val="m1-1"/>
  <p:tag name="KSO_WM_UNIT_TYPE" val="m_i"/>
  <p:tag name="KSO_WM_UNIT_ID" val="diagram160191_2*m_i*1_6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3"/>
  <p:tag name="KSO_WM_UNIT_CLEAR" val="1"/>
  <p:tag name="KSO_WM_UNIT_LAYERLEVEL" val="1_1"/>
  <p:tag name="KSO_WM_DIAGRAM_GROUP_CODE" val="m1-1"/>
  <p:tag name="KSO_WM_UNIT_TYPE" val="m_i"/>
  <p:tag name="KSO_WM_UNIT_ID" val="diagram160191_2*m_i*1_3"/>
  <p:tag name="KSO_WM_UNIT_LINE_FORE_SCHEMECOLOR_INDEX" val="5"/>
  <p:tag name="KSO_WM_UNIT_LINE_FILL_TYPE" val="2"/>
  <p:tag name="KSO_WM_UNIT_TEXT_FILL_FORE_SCHEMECOLOR_INDEX" val="5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4"/>
  <p:tag name="KSO_WM_UNIT_CLEAR" val="1"/>
  <p:tag name="KSO_WM_UNIT_LAYERLEVEL" val="1_1"/>
  <p:tag name="KSO_WM_DIAGRAM_GROUP_CODE" val="m1-1"/>
  <p:tag name="KSO_WM_UNIT_TYPE" val="m_i"/>
  <p:tag name="KSO_WM_UNIT_ID" val="diagram160191_2*m_i*1_4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1"/>
  <p:tag name="KSO_WM_UNIT_CLEAR" val="1"/>
  <p:tag name="KSO_WM_UNIT_LAYERLEVEL" val="1_1"/>
  <p:tag name="KSO_WM_DIAGRAM_GROUP_CODE" val="m1-1"/>
  <p:tag name="KSO_WM_UNIT_TYPE" val="m_i"/>
  <p:tag name="KSO_WM_UNIT_ID" val="diagram160191_2*m_i*1_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191"/>
  <p:tag name="KSO_WM_TAG_VERSION" val="1.0"/>
  <p:tag name="KSO_WM_BEAUTIFY_FLAG" val="#wm#"/>
  <p:tag name="KSO_WM_UNIT_INDEX" val="1_2"/>
  <p:tag name="KSO_WM_UNIT_CLEAR" val="1"/>
  <p:tag name="KSO_WM_UNIT_LAYERLEVEL" val="1_1"/>
  <p:tag name="KSO_WM_DIAGRAM_GROUP_CODE" val="m1-1"/>
  <p:tag name="KSO_WM_UNIT_TYPE" val="m_i"/>
  <p:tag name="KSO_WM_UNIT_ID" val="diagram160191_2*m_i*1_2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54_29*i*3"/>
  <p:tag name="KSO_WM_TEMPLATE_CATEGORY" val="custom"/>
  <p:tag name="KSO_WM_TEMPLATE_INDEX" val="15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43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38"/>
  <p:tag name="KSO_WM_TAG_VERSION" val="1.0"/>
  <p:tag name="KSO_WM_SLIDE_ID" val="custom160438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8、15、18、19、20、24、29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38"/>
  <p:tag name="KSO_WM_UNIT_TYPE" val="a"/>
  <p:tag name="KSO_WM_UNIT_INDEX" val="1"/>
  <p:tag name="KSO_WM_UNIT_ID" val="custom160438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2"/>
  <p:tag name="KSO_WM_UNIT_ID" val="custom154_29*f*2"/>
  <p:tag name="KSO_WM_UNIT_CLEAR" val="1"/>
  <p:tag name="KSO_WM_UNIT_LAYERLEVEL" val="1"/>
  <p:tag name="KSO_WM_UNIT_VALUE" val="7"/>
  <p:tag name="KSO_WM_UNIT_HIGHLIGHT" val="0"/>
  <p:tag name="KSO_WM_UNIT_COMPATIBLE" val="0"/>
  <p:tag name="KSO_WM_UNIT_PRESET_TEXT" val="THANK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3"/>
  <p:tag name="KSO_WM_UNIT_ID" val="custom154_29*f*3"/>
  <p:tag name="KSO_WM_UNIT_CLEAR" val="1"/>
  <p:tag name="KSO_WM_UNIT_LAYERLEVEL" val="1"/>
  <p:tag name="KSO_WM_UNIT_VALUE" val="32"/>
  <p:tag name="KSO_WM_UNIT_HIGHLIGHT" val="0"/>
  <p:tag name="KSO_WM_UNIT_COMPATIBLE" val="0"/>
  <p:tag name="KSO_WM_UNIT_PRESET_TEXT" val="YourNam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54"/>
  <p:tag name="KSO_WM_UNIT_TYPE" val="f"/>
  <p:tag name="KSO_WM_UNIT_INDEX" val="4"/>
  <p:tag name="KSO_WM_UNIT_ID" val="custom154_29*f*4"/>
  <p:tag name="KSO_WM_UNIT_CLEAR" val="1"/>
  <p:tag name="KSO_WM_UNIT_LAYERLEVEL" val="1"/>
  <p:tag name="KSO_WM_UNIT_VALUE" val="32"/>
  <p:tag name="KSO_WM_UNIT_HIGHLIGHT" val="0"/>
  <p:tag name="KSO_WM_UNIT_COMPATIBLE" val="0"/>
  <p:tag name="KSO_WM_UNIT_PRESET_TEXT" val="@YourName"/>
</p:tagLst>
</file>

<file path=ppt/theme/theme1.xml><?xml version="1.0" encoding="utf-8"?>
<a:theme xmlns:a="http://schemas.openxmlformats.org/drawingml/2006/main" name="1_A000120140530A99PPBG">
  <a:themeElements>
    <a:clrScheme name="160154.154">
      <a:dk1>
        <a:srgbClr val="696464"/>
      </a:dk1>
      <a:lt1>
        <a:sysClr val="window" lastClr="FFFFFF"/>
      </a:lt1>
      <a:dk2>
        <a:srgbClr val="696464"/>
      </a:dk2>
      <a:lt2>
        <a:srgbClr val="FFFFFF"/>
      </a:lt2>
      <a:accent1>
        <a:srgbClr val="E92100"/>
      </a:accent1>
      <a:accent2>
        <a:srgbClr val="F3C324"/>
      </a:accent2>
      <a:accent3>
        <a:srgbClr val="F66B16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45000"/>
          </a:schemeClr>
        </a:solidFill>
        <a:ln>
          <a:noFill/>
        </a:ln>
        <a:effectLst>
          <a:reflection blurRad="6350" stA="50000" endA="300" endPos="55000" dir="5400000" sy="-100000" algn="bl" rotWithShape="0"/>
          <a:softEdge rad="63500"/>
        </a:effectLst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A000120140530A99PPBG">
  <a:themeElements>
    <a:clrScheme name="160154.154">
      <a:dk1>
        <a:srgbClr val="696464"/>
      </a:dk1>
      <a:lt1>
        <a:sysClr val="window" lastClr="FFFFFF"/>
      </a:lt1>
      <a:dk2>
        <a:srgbClr val="696464"/>
      </a:dk2>
      <a:lt2>
        <a:srgbClr val="FFFFFF"/>
      </a:lt2>
      <a:accent1>
        <a:srgbClr val="E92100"/>
      </a:accent1>
      <a:accent2>
        <a:srgbClr val="F3C324"/>
      </a:accent2>
      <a:accent3>
        <a:srgbClr val="F66B16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60154.154">
    <a:dk1>
      <a:srgbClr val="696464"/>
    </a:dk1>
    <a:lt1>
      <a:sysClr val="window" lastClr="FFFFFF"/>
    </a:lt1>
    <a:dk2>
      <a:srgbClr val="696464"/>
    </a:dk2>
    <a:lt2>
      <a:srgbClr val="FFFFFF"/>
    </a:lt2>
    <a:accent1>
      <a:srgbClr val="E92100"/>
    </a:accent1>
    <a:accent2>
      <a:srgbClr val="F3C324"/>
    </a:accent2>
    <a:accent3>
      <a:srgbClr val="F66B16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2.xml><?xml version="1.0" encoding="utf-8"?>
<a:themeOverride xmlns:a="http://schemas.openxmlformats.org/drawingml/2006/main">
  <a:clrScheme name="160154.154">
    <a:dk1>
      <a:srgbClr val="696464"/>
    </a:dk1>
    <a:lt1>
      <a:sysClr val="window" lastClr="FFFFFF"/>
    </a:lt1>
    <a:dk2>
      <a:srgbClr val="696464"/>
    </a:dk2>
    <a:lt2>
      <a:srgbClr val="FFFFFF"/>
    </a:lt2>
    <a:accent1>
      <a:srgbClr val="E92100"/>
    </a:accent1>
    <a:accent2>
      <a:srgbClr val="F3C324"/>
    </a:accent2>
    <a:accent3>
      <a:srgbClr val="F66B16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339</Words>
  <Application>Microsoft Office PowerPoint</Application>
  <PresentationFormat>自定义</PresentationFormat>
  <Paragraphs>37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1_A000120140530A99PPBG</vt:lpstr>
      <vt:lpstr>2_A000120140530A99PPBG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中央民族大学研究生一体化管理系统培训会</dc:title>
  <dc:creator/>
  <cp:lastModifiedBy>Rokiven</cp:lastModifiedBy>
  <cp:revision>283</cp:revision>
  <dcterms:created xsi:type="dcterms:W3CDTF">2018-05-09T05:59:00Z</dcterms:created>
  <dcterms:modified xsi:type="dcterms:W3CDTF">2018-09-21T03:55:20Z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