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heme/themeOverride2.xml" ContentType="application/vnd.openxmlformats-officedocument.themeOverr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notesMasterIdLst>
    <p:notesMasterId r:id="rId14"/>
  </p:notesMasterIdLst>
  <p:sldIdLst>
    <p:sldId id="256" r:id="rId3"/>
    <p:sldId id="482" r:id="rId4"/>
    <p:sldId id="484" r:id="rId5"/>
    <p:sldId id="503" r:id="rId6"/>
    <p:sldId id="497" r:id="rId7"/>
    <p:sldId id="504" r:id="rId8"/>
    <p:sldId id="505" r:id="rId9"/>
    <p:sldId id="498" r:id="rId10"/>
    <p:sldId id="506" r:id="rId11"/>
    <p:sldId id="507" r:id="rId12"/>
    <p:sldId id="501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-486" y="60"/>
      </p:cViewPr>
      <p:guideLst>
        <p:guide orient="horz" pos="2160"/>
        <p:guide pos="38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2018/9/21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2919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20.xml"/><Relationship Id="rId3" Type="http://schemas.openxmlformats.org/officeDocument/2006/relationships/tags" Target="../tags/tag15.xml"/><Relationship Id="rId7" Type="http://schemas.openxmlformats.org/officeDocument/2006/relationships/tags" Target="../tags/tag19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9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9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Anton\research\projects 2002\open tools\application phase\story\opent tools table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2" r="29620" b="3334"/>
          <a:stretch>
            <a:fillRect/>
          </a:stretch>
        </p:blipFill>
        <p:spPr bwMode="auto">
          <a:xfrm>
            <a:off x="5756418" y="381000"/>
            <a:ext cx="6435582" cy="64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 userDrawn="1"/>
        </p:nvSpPr>
        <p:spPr>
          <a:xfrm>
            <a:off x="0" y="1454727"/>
            <a:ext cx="12192000" cy="3654137"/>
          </a:xfrm>
          <a:prstGeom prst="rect">
            <a:avLst/>
          </a:prstGeom>
          <a:solidFill>
            <a:srgbClr val="C00000">
              <a:alpha val="82000"/>
            </a:srgb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2619" y="1974271"/>
            <a:ext cx="8177981" cy="1802970"/>
          </a:xfrm>
        </p:spPr>
        <p:txBody>
          <a:bodyPr anchor="ctr" anchorCtr="0">
            <a:normAutofit/>
          </a:bodyPr>
          <a:lstStyle>
            <a:lvl1pPr algn="ctr">
              <a:defRPr sz="5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2619" y="3825275"/>
            <a:ext cx="8177981" cy="762144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C764DE79-268F-4C1A-8933-263129D2AF90}" type="datetimeFigureOut">
              <a:rPr lang="en-US" dirty="0"/>
              <a:t>9/21/2018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350"/>
            <a:ext cx="3249930" cy="9556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</p:spPr>
        <p:txBody>
          <a:bodyPr/>
          <a:lstStyle/>
          <a:p>
            <a:fld id="{13D0CE79-49FB-443D-BEF8-6B709DE8FD0C}" type="datetimeFigureOut">
              <a:rPr lang="zh-CN" altLang="en-US" smtClean="0"/>
              <a:t>2018/9/21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/>
          <a:p>
            <a:fld id="{EF906490-237C-474C-BA2E-D98840BC1F8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7"/>
          <p:cNvSpPr>
            <a:spLocks noGrp="1"/>
          </p:cNvSpPr>
          <p:nvPr>
            <p:ph sz="quarter" idx="13"/>
          </p:nvPr>
        </p:nvSpPr>
        <p:spPr>
          <a:xfrm>
            <a:off x="838201" y="1438507"/>
            <a:ext cx="10515601" cy="478290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Anton\research\projects 2002\open tools\application phase\story\opent tools table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2" r="29620" b="3334"/>
          <a:stretch>
            <a:fillRect/>
          </a:stretch>
        </p:blipFill>
        <p:spPr bwMode="auto">
          <a:xfrm>
            <a:off x="5756418" y="381000"/>
            <a:ext cx="6435582" cy="64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0" y="1454727"/>
            <a:ext cx="12192000" cy="3654137"/>
          </a:xfrm>
          <a:prstGeom prst="rect">
            <a:avLst/>
          </a:prstGeom>
          <a:solidFill>
            <a:srgbClr val="C00000">
              <a:alpha val="82000"/>
            </a:srgb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2619" y="1974271"/>
            <a:ext cx="8177981" cy="1802970"/>
          </a:xfrm>
        </p:spPr>
        <p:txBody>
          <a:bodyPr anchor="ctr" anchorCtr="0">
            <a:normAutofit/>
          </a:bodyPr>
          <a:lstStyle>
            <a:lvl1pPr algn="ctr">
              <a:defRPr sz="5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2619" y="3825275"/>
            <a:ext cx="8177981" cy="762144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C764DE79-268F-4C1A-8933-263129D2AF90}" type="datetimeFigureOut">
              <a:rPr lang="en-US" smtClean="0"/>
              <a:t>9/21/2018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9" name="Picture 2" descr="C:\Anton\research\projects 2002\open tools\application phase\story\opent tools table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2" r="29620" b="3334"/>
          <a:stretch>
            <a:fillRect/>
          </a:stretch>
        </p:blipFill>
        <p:spPr bwMode="auto">
          <a:xfrm>
            <a:off x="5756418" y="381000"/>
            <a:ext cx="6435582" cy="64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 userDrawn="1"/>
        </p:nvSpPr>
        <p:spPr>
          <a:xfrm>
            <a:off x="0" y="1454727"/>
            <a:ext cx="12192000" cy="3654137"/>
          </a:xfrm>
          <a:prstGeom prst="rect">
            <a:avLst/>
          </a:prstGeom>
          <a:solidFill>
            <a:srgbClr val="C00000">
              <a:alpha val="82000"/>
            </a:srgb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dirty="0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350"/>
            <a:ext cx="3249930" cy="9556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t>2018/9/21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537855"/>
            <a:ext cx="10515600" cy="1932710"/>
          </a:xfrm>
          <a:noFill/>
        </p:spPr>
        <p:txBody>
          <a:bodyPr anchor="ctr" anchorCtr="0"/>
          <a:lstStyle>
            <a:lvl1pPr algn="ctr">
              <a:defRPr sz="600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27218" y="3654282"/>
            <a:ext cx="6137564" cy="668337"/>
          </a:xfrm>
          <a:prstGeom prst="flowChartTerminator">
            <a:avLst/>
          </a:prstGeom>
          <a:solidFill>
            <a:schemeClr val="tx1">
              <a:lumMod val="40000"/>
              <a:lumOff val="60000"/>
            </a:schemeClr>
          </a:solidFill>
        </p:spPr>
        <p:txBody>
          <a:bodyPr anchor="ctr" anchorCtr="0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9/21/2018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10515600" cy="208135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8200" y="4049281"/>
            <a:ext cx="10515600" cy="208135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9/21/2018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825446" y="1538986"/>
            <a:ext cx="10528354" cy="0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60F58-3108-4415-857A-6D0360DF626E}" type="datetimeFigureOut">
              <a:rPr lang="zh-CN" altLang="en-US" smtClean="0"/>
              <a:t>2018/9/21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85CE2-CEAD-46BB-861E-7D62265DC96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2652793" y="1105731"/>
            <a:ext cx="6969542" cy="4521846"/>
            <a:chOff x="2451100" y="1965325"/>
            <a:chExt cx="4502150" cy="2921000"/>
          </a:xfrm>
        </p:grpSpPr>
        <p:sp>
          <p:nvSpPr>
            <p:cNvPr id="20" name="矩形 19"/>
            <p:cNvSpPr/>
            <p:nvPr>
              <p:custDataLst>
                <p:tags r:id="rId1"/>
              </p:custDataLst>
            </p:nvPr>
          </p:nvSpPr>
          <p:spPr>
            <a:xfrm rot="518391">
              <a:off x="2716213" y="4292600"/>
              <a:ext cx="3343275" cy="593725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  <p:sp>
          <p:nvSpPr>
            <p:cNvPr id="21" name="矩形 20"/>
            <p:cNvSpPr/>
            <p:nvPr>
              <p:custDataLst>
                <p:tags r:id="rId2"/>
              </p:custDataLst>
            </p:nvPr>
          </p:nvSpPr>
          <p:spPr>
            <a:xfrm rot="21396991">
              <a:off x="3603625" y="3856038"/>
              <a:ext cx="3349625" cy="593725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  <p:sp>
          <p:nvSpPr>
            <p:cNvPr id="22" name="矩形 21"/>
            <p:cNvSpPr/>
            <p:nvPr>
              <p:custDataLst>
                <p:tags r:id="rId3"/>
              </p:custDataLst>
            </p:nvPr>
          </p:nvSpPr>
          <p:spPr>
            <a:xfrm rot="225092">
              <a:off x="2533650" y="3036888"/>
              <a:ext cx="4332288" cy="725487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  <p:sp>
          <p:nvSpPr>
            <p:cNvPr id="23" name="矩形 22"/>
            <p:cNvSpPr/>
            <p:nvPr>
              <p:custDataLst>
                <p:tags r:id="rId4"/>
              </p:custDataLst>
            </p:nvPr>
          </p:nvSpPr>
          <p:spPr>
            <a:xfrm rot="21197296">
              <a:off x="3028950" y="2097088"/>
              <a:ext cx="3341688" cy="7239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  <p:sp>
          <p:nvSpPr>
            <p:cNvPr id="24" name="矩形 23"/>
            <p:cNvSpPr/>
            <p:nvPr>
              <p:custDataLst>
                <p:tags r:id="rId5"/>
              </p:custDataLst>
            </p:nvPr>
          </p:nvSpPr>
          <p:spPr>
            <a:xfrm rot="225092">
              <a:off x="2451100" y="2935288"/>
              <a:ext cx="4333875" cy="723900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en-US" altLang="zh-CN" sz="6000" dirty="0">
                <a:solidFill>
                  <a:srgbClr val="FFFFFF"/>
                </a:solidFill>
              </a:endParaRPr>
            </a:p>
          </p:txBody>
        </p:sp>
        <p:sp>
          <p:nvSpPr>
            <p:cNvPr id="25" name="矩形 24"/>
            <p:cNvSpPr/>
            <p:nvPr>
              <p:custDataLst>
                <p:tags r:id="rId6"/>
              </p:custDataLst>
            </p:nvPr>
          </p:nvSpPr>
          <p:spPr>
            <a:xfrm rot="21396991">
              <a:off x="3521075" y="3754438"/>
              <a:ext cx="3349625" cy="593725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>
              <a:outerShdw blurRad="25400" dist="12700" dir="189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dirty="0">
                <a:solidFill>
                  <a:srgbClr val="FFFFFF"/>
                </a:solidFill>
              </a:endParaRPr>
            </a:p>
          </p:txBody>
        </p:sp>
        <p:sp>
          <p:nvSpPr>
            <p:cNvPr id="26" name="矩形 25"/>
            <p:cNvSpPr/>
            <p:nvPr>
              <p:custDataLst>
                <p:tags r:id="rId7"/>
              </p:custDataLst>
            </p:nvPr>
          </p:nvSpPr>
          <p:spPr>
            <a:xfrm rot="518391">
              <a:off x="2652713" y="4221163"/>
              <a:ext cx="3344862" cy="592137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>
              <a:outerShdw blurRad="25400" dist="12700" dir="16200000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dirty="0">
                <a:solidFill>
                  <a:srgbClr val="FFFFFF"/>
                </a:solidFill>
              </a:endParaRPr>
            </a:p>
          </p:txBody>
        </p:sp>
        <p:sp>
          <p:nvSpPr>
            <p:cNvPr id="27" name="矩形 26"/>
            <p:cNvSpPr/>
            <p:nvPr>
              <p:custDataLst>
                <p:tags r:id="rId8"/>
              </p:custDataLst>
            </p:nvPr>
          </p:nvSpPr>
          <p:spPr>
            <a:xfrm rot="21197296">
              <a:off x="2941638" y="1965325"/>
              <a:ext cx="3343275" cy="725488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>
              <a:outerShdw blurRad="25400" dist="127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5400" dirty="0">
                <a:solidFill>
                  <a:srgbClr val="FFFFFF"/>
                </a:solidFill>
              </a:endParaRPr>
            </a:p>
          </p:txBody>
        </p:sp>
      </p:grp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C764DE79-268F-4C1A-8933-263129D2AF90}" type="datetimeFigureOut">
              <a:rPr lang="en-US" smtClean="0"/>
              <a:t>9/21/2018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 rot="225131">
            <a:off x="2685194" y="2627956"/>
            <a:ext cx="6610325" cy="1043604"/>
          </a:xfrm>
        </p:spPr>
        <p:txBody>
          <a:bodyPr anchor="ctr" anchorCtr="0">
            <a:normAutofit/>
          </a:bodyPr>
          <a:lstStyle>
            <a:lvl1pPr algn="ctr">
              <a:defRPr sz="80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29" name="内容占位符 28"/>
          <p:cNvSpPr>
            <a:spLocks noGrp="1"/>
          </p:cNvSpPr>
          <p:nvPr>
            <p:ph sz="quarter" idx="13" hasCustomPrompt="1"/>
          </p:nvPr>
        </p:nvSpPr>
        <p:spPr>
          <a:xfrm rot="21191307">
            <a:off x="3410948" y="1120821"/>
            <a:ext cx="5206584" cy="1085277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6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 smtClean="0"/>
              <a:t>添加副标题</a:t>
            </a:r>
            <a:endParaRPr lang="zh-CN" altLang="en-US" dirty="0"/>
          </a:p>
        </p:txBody>
      </p:sp>
      <p:sp>
        <p:nvSpPr>
          <p:cNvPr id="33" name="内容占位符 32"/>
          <p:cNvSpPr>
            <a:spLocks noGrp="1"/>
          </p:cNvSpPr>
          <p:nvPr>
            <p:ph sz="quarter" idx="14" hasCustomPrompt="1"/>
          </p:nvPr>
        </p:nvSpPr>
        <p:spPr>
          <a:xfrm rot="21392900">
            <a:off x="4297177" y="3900293"/>
            <a:ext cx="5251210" cy="864017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 smtClean="0"/>
              <a:t>添加副标题</a:t>
            </a:r>
            <a:endParaRPr lang="zh-CN" altLang="en-US" dirty="0"/>
          </a:p>
        </p:txBody>
      </p:sp>
      <p:sp>
        <p:nvSpPr>
          <p:cNvPr id="35" name="内容占位符 34"/>
          <p:cNvSpPr>
            <a:spLocks noGrp="1"/>
          </p:cNvSpPr>
          <p:nvPr>
            <p:ph sz="quarter" idx="15" hasCustomPrompt="1"/>
          </p:nvPr>
        </p:nvSpPr>
        <p:spPr>
          <a:xfrm rot="531126">
            <a:off x="2949192" y="4590787"/>
            <a:ext cx="5205215" cy="976079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 smtClean="0"/>
              <a:t>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Anton\research\projects 2002\open tools\application phase\story\opent tools tabl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2" b="3334"/>
          <a:stretch>
            <a:fillRect/>
          </a:stretch>
        </p:blipFill>
        <p:spPr bwMode="auto">
          <a:xfrm>
            <a:off x="7062592" y="4133002"/>
            <a:ext cx="5129408" cy="2724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7050656" y="4123426"/>
            <a:ext cx="5141344" cy="2734574"/>
          </a:xfrm>
          <a:prstGeom prst="rect">
            <a:avLst/>
          </a:prstGeom>
          <a:solidFill>
            <a:schemeClr val="bg1">
              <a:alpha val="9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80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C764DE79-268F-4C1A-8933-263129D2AF90}" type="datetimeFigureOut">
              <a:rPr lang="en-US" smtClean="0"/>
              <a:t>9/21/2018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t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457200"/>
            <a:ext cx="6170400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7" y="2057400"/>
            <a:ext cx="41652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2018/9/21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56E17-0EAA-4C1A-AA6C-38B746D2D3C3}" type="datetimeFigureOut">
              <a:rPr lang="zh-CN" altLang="en-US" smtClean="0"/>
              <a:t>2018/9/21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22542-05E2-4396-BC4E-B109FEC182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t>2018/9/21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</p:spPr>
        <p:txBody>
          <a:bodyPr/>
          <a:lstStyle/>
          <a:p>
            <a:fld id="{13D0CE79-49FB-443D-BEF8-6B709DE8FD0C}" type="datetimeFigureOut">
              <a:rPr lang="zh-CN" altLang="en-US" smtClean="0"/>
              <a:t>2018/9/21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/>
          <a:p>
            <a:fld id="{EF906490-237C-474C-BA2E-D98840BC1F8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7"/>
          <p:cNvSpPr>
            <a:spLocks noGrp="1"/>
          </p:cNvSpPr>
          <p:nvPr>
            <p:ph sz="quarter" idx="13"/>
          </p:nvPr>
        </p:nvSpPr>
        <p:spPr>
          <a:xfrm>
            <a:off x="838201" y="1438507"/>
            <a:ext cx="10515601" cy="478290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537855"/>
            <a:ext cx="10515600" cy="1932710"/>
          </a:xfrm>
          <a:noFill/>
        </p:spPr>
        <p:txBody>
          <a:bodyPr anchor="ctr" anchorCtr="0"/>
          <a:lstStyle>
            <a:lvl1pPr algn="ctr">
              <a:defRPr sz="600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27218" y="3654282"/>
            <a:ext cx="6137564" cy="668337"/>
          </a:xfrm>
          <a:prstGeom prst="flowChartTerminator">
            <a:avLst/>
          </a:prstGeom>
          <a:solidFill>
            <a:schemeClr val="tx1">
              <a:lumMod val="40000"/>
              <a:lumOff val="60000"/>
            </a:schemeClr>
          </a:solidFill>
        </p:spPr>
        <p:txBody>
          <a:bodyPr anchor="ctr" anchorCtr="0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10515600" cy="208135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8200" y="4049281"/>
            <a:ext cx="10515600" cy="208135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9/21/2018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825446" y="1538986"/>
            <a:ext cx="10528354" cy="0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60F58-3108-4415-857A-6D0360DF626E}" type="datetimeFigureOut">
              <a:rPr lang="zh-CN" altLang="en-US" smtClean="0"/>
              <a:t>2018/9/21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85CE2-CEAD-46BB-861E-7D62265DC96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2652793" y="1105731"/>
            <a:ext cx="6969542" cy="4521846"/>
            <a:chOff x="2451100" y="1965325"/>
            <a:chExt cx="4502150" cy="2921000"/>
          </a:xfrm>
        </p:grpSpPr>
        <p:sp>
          <p:nvSpPr>
            <p:cNvPr id="20" name="矩形 19"/>
            <p:cNvSpPr/>
            <p:nvPr>
              <p:custDataLst>
                <p:tags r:id="rId1"/>
              </p:custDataLst>
            </p:nvPr>
          </p:nvSpPr>
          <p:spPr>
            <a:xfrm rot="518391">
              <a:off x="2716213" y="4292600"/>
              <a:ext cx="3343275" cy="593725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  <p:sp>
          <p:nvSpPr>
            <p:cNvPr id="21" name="矩形 20"/>
            <p:cNvSpPr/>
            <p:nvPr>
              <p:custDataLst>
                <p:tags r:id="rId2"/>
              </p:custDataLst>
            </p:nvPr>
          </p:nvSpPr>
          <p:spPr>
            <a:xfrm rot="21396991">
              <a:off x="3603625" y="3856038"/>
              <a:ext cx="3349625" cy="593725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  <p:sp>
          <p:nvSpPr>
            <p:cNvPr id="22" name="矩形 21"/>
            <p:cNvSpPr/>
            <p:nvPr>
              <p:custDataLst>
                <p:tags r:id="rId3"/>
              </p:custDataLst>
            </p:nvPr>
          </p:nvSpPr>
          <p:spPr>
            <a:xfrm rot="225092">
              <a:off x="2533650" y="3036888"/>
              <a:ext cx="4332288" cy="725487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  <p:sp>
          <p:nvSpPr>
            <p:cNvPr id="23" name="矩形 22"/>
            <p:cNvSpPr/>
            <p:nvPr>
              <p:custDataLst>
                <p:tags r:id="rId4"/>
              </p:custDataLst>
            </p:nvPr>
          </p:nvSpPr>
          <p:spPr>
            <a:xfrm rot="21197296">
              <a:off x="3028950" y="2097088"/>
              <a:ext cx="3341688" cy="7239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  <p:sp>
          <p:nvSpPr>
            <p:cNvPr id="24" name="矩形 23"/>
            <p:cNvSpPr/>
            <p:nvPr>
              <p:custDataLst>
                <p:tags r:id="rId5"/>
              </p:custDataLst>
            </p:nvPr>
          </p:nvSpPr>
          <p:spPr>
            <a:xfrm rot="225092">
              <a:off x="2451100" y="2935288"/>
              <a:ext cx="4333875" cy="723900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en-US" altLang="zh-CN" sz="6000" dirty="0">
                <a:solidFill>
                  <a:srgbClr val="FFFFFF"/>
                </a:solidFill>
              </a:endParaRPr>
            </a:p>
          </p:txBody>
        </p:sp>
        <p:sp>
          <p:nvSpPr>
            <p:cNvPr id="25" name="矩形 24"/>
            <p:cNvSpPr/>
            <p:nvPr>
              <p:custDataLst>
                <p:tags r:id="rId6"/>
              </p:custDataLst>
            </p:nvPr>
          </p:nvSpPr>
          <p:spPr>
            <a:xfrm rot="21396991">
              <a:off x="3521075" y="3754438"/>
              <a:ext cx="3349625" cy="593725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>
              <a:outerShdw blurRad="25400" dist="12700" dir="189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dirty="0">
                <a:solidFill>
                  <a:srgbClr val="FFFFFF"/>
                </a:solidFill>
              </a:endParaRPr>
            </a:p>
          </p:txBody>
        </p:sp>
        <p:sp>
          <p:nvSpPr>
            <p:cNvPr id="26" name="矩形 25"/>
            <p:cNvSpPr/>
            <p:nvPr>
              <p:custDataLst>
                <p:tags r:id="rId7"/>
              </p:custDataLst>
            </p:nvPr>
          </p:nvSpPr>
          <p:spPr>
            <a:xfrm rot="518391">
              <a:off x="2652713" y="4221163"/>
              <a:ext cx="3344862" cy="592137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>
              <a:outerShdw blurRad="25400" dist="12700" dir="16200000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dirty="0">
                <a:solidFill>
                  <a:srgbClr val="FFFFFF"/>
                </a:solidFill>
              </a:endParaRPr>
            </a:p>
          </p:txBody>
        </p:sp>
        <p:sp>
          <p:nvSpPr>
            <p:cNvPr id="27" name="矩形 26"/>
            <p:cNvSpPr/>
            <p:nvPr>
              <p:custDataLst>
                <p:tags r:id="rId8"/>
              </p:custDataLst>
            </p:nvPr>
          </p:nvSpPr>
          <p:spPr>
            <a:xfrm rot="21197296">
              <a:off x="2941638" y="1965325"/>
              <a:ext cx="3343275" cy="725488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>
              <a:outerShdw blurRad="25400" dist="127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5400" dirty="0">
                <a:solidFill>
                  <a:srgbClr val="FFFFFF"/>
                </a:solidFill>
              </a:endParaRPr>
            </a:p>
          </p:txBody>
        </p:sp>
      </p:grp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C764DE79-268F-4C1A-8933-263129D2AF90}" type="datetimeFigureOut">
              <a:rPr lang="en-US" dirty="0"/>
              <a:t>9/21/2018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 rot="225131">
            <a:off x="2685194" y="2627956"/>
            <a:ext cx="6610325" cy="1043604"/>
          </a:xfrm>
        </p:spPr>
        <p:txBody>
          <a:bodyPr anchor="ctr" anchorCtr="0">
            <a:normAutofit/>
          </a:bodyPr>
          <a:lstStyle>
            <a:lvl1pPr algn="ctr">
              <a:defRPr sz="80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29" name="内容占位符 28"/>
          <p:cNvSpPr>
            <a:spLocks noGrp="1"/>
          </p:cNvSpPr>
          <p:nvPr>
            <p:ph sz="quarter" idx="13" hasCustomPrompt="1"/>
          </p:nvPr>
        </p:nvSpPr>
        <p:spPr>
          <a:xfrm rot="21191307">
            <a:off x="3410948" y="1120821"/>
            <a:ext cx="5206584" cy="1085277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6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 smtClean="0"/>
              <a:t>添加副标题</a:t>
            </a:r>
            <a:endParaRPr lang="zh-CN" altLang="en-US" dirty="0"/>
          </a:p>
        </p:txBody>
      </p:sp>
      <p:sp>
        <p:nvSpPr>
          <p:cNvPr id="33" name="内容占位符 32"/>
          <p:cNvSpPr>
            <a:spLocks noGrp="1"/>
          </p:cNvSpPr>
          <p:nvPr>
            <p:ph sz="quarter" idx="14" hasCustomPrompt="1"/>
          </p:nvPr>
        </p:nvSpPr>
        <p:spPr>
          <a:xfrm rot="21392900">
            <a:off x="4297177" y="3900293"/>
            <a:ext cx="5251210" cy="864017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 smtClean="0"/>
              <a:t>添加副标题</a:t>
            </a:r>
            <a:endParaRPr lang="zh-CN" altLang="en-US" dirty="0"/>
          </a:p>
        </p:txBody>
      </p:sp>
      <p:sp>
        <p:nvSpPr>
          <p:cNvPr id="35" name="内容占位符 34"/>
          <p:cNvSpPr>
            <a:spLocks noGrp="1"/>
          </p:cNvSpPr>
          <p:nvPr>
            <p:ph sz="quarter" idx="15" hasCustomPrompt="1"/>
          </p:nvPr>
        </p:nvSpPr>
        <p:spPr>
          <a:xfrm rot="531126">
            <a:off x="2949192" y="4590787"/>
            <a:ext cx="5205215" cy="976079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 smtClean="0"/>
              <a:t>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Anton\research\projects 2002\open tools\application phase\story\opent tools tabl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2" b="3334"/>
          <a:stretch>
            <a:fillRect/>
          </a:stretch>
        </p:blipFill>
        <p:spPr bwMode="auto">
          <a:xfrm>
            <a:off x="7062592" y="4133002"/>
            <a:ext cx="5129408" cy="2724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7050656" y="4123426"/>
            <a:ext cx="5141344" cy="2734574"/>
          </a:xfrm>
          <a:prstGeom prst="rect">
            <a:avLst/>
          </a:prstGeom>
          <a:solidFill>
            <a:schemeClr val="bg1">
              <a:alpha val="9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80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C764DE79-268F-4C1A-8933-263129D2AF90}" type="datetimeFigureOut">
              <a:rPr lang="en-US" dirty="0"/>
              <a:t>9/21/2018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t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457200"/>
            <a:ext cx="6170400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7" y="2057400"/>
            <a:ext cx="41652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2018/9/21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56E17-0EAA-4C1A-AA6C-38B746D2D3C3}" type="datetimeFigureOut">
              <a:rPr lang="zh-CN" altLang="en-US" smtClean="0"/>
              <a:t>2018/9/21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22542-05E2-4396-BC4E-B109FEC182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tags" Target="../tags/tag12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ags" Target="../tags/tag11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409416"/>
            <a:ext cx="10515600" cy="9839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D0CE79-49FB-443D-BEF8-6B709DE8FD0C}" type="datetimeFigureOut">
              <a:rPr lang="zh-CN" altLang="en-US" smtClean="0"/>
              <a:t>2018/9/21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906490-237C-474C-BA2E-D98840BC1F8F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-5715"/>
            <a:ext cx="3249930" cy="9556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Wingdings" panose="05000000000000000000" pitchFamily="2" charset="2"/>
        <a:buChar char=""/>
        <a:defRPr sz="24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409416"/>
            <a:ext cx="12192000" cy="983956"/>
          </a:xfrm>
          <a:prstGeom prst="rect">
            <a:avLst/>
          </a:prstGeom>
          <a:solidFill>
            <a:srgbClr val="C00000">
              <a:alpha val="82000"/>
            </a:srgb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409416"/>
            <a:ext cx="10515600" cy="9839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D0CE79-49FB-443D-BEF8-6B709DE8FD0C}" type="datetimeFigureOut">
              <a:rPr lang="zh-CN" altLang="en-US" smtClean="0"/>
              <a:t>2018/9/21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906490-237C-474C-BA2E-D98840BC1F8F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-5715"/>
            <a:ext cx="3249930" cy="9556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Wingdings" panose="05000000000000000000" pitchFamily="2" charset="2"/>
        <a:buChar char=""/>
        <a:defRPr sz="24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hemeOverride" Target="../theme/themeOverride1.xml"/><Relationship Id="rId4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1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hemeOverride" Target="../theme/themeOverride2.xml"/><Relationship Id="rId4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7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9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0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7212330" y="6142990"/>
            <a:ext cx="40678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</a:rPr>
              <a:t>日期：</a:t>
            </a: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</a:rPr>
              <a:t>2018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</a:rPr>
              <a:t>年</a:t>
            </a: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</a:rPr>
              <a:t>9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</a:rPr>
              <a:t>月</a:t>
            </a:r>
          </a:p>
        </p:txBody>
      </p:sp>
      <p:sp>
        <p:nvSpPr>
          <p:cNvPr id="8" name="标题 5"/>
          <p:cNvSpPr txBox="1"/>
          <p:nvPr>
            <p:custDataLst>
              <p:tags r:id="rId3"/>
            </p:custDataLst>
          </p:nvPr>
        </p:nvSpPr>
        <p:spPr>
          <a:xfrm>
            <a:off x="1626235" y="2130257"/>
            <a:ext cx="8442440" cy="167526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dirty="0" smtClean="0"/>
              <a:t>中国</a:t>
            </a:r>
            <a:r>
              <a:rPr lang="zh-CN" altLang="en-US" dirty="0" smtClean="0"/>
              <a:t>政法大学</a:t>
            </a:r>
            <a:r>
              <a:rPr lang="zh-CN" altLang="en-US" dirty="0" smtClean="0"/>
              <a:t>研究生</a:t>
            </a:r>
            <a:endParaRPr lang="en-US" altLang="zh-CN" dirty="0" smtClean="0"/>
          </a:p>
          <a:p>
            <a:r>
              <a:rPr lang="zh-CN" altLang="en-US" dirty="0" smtClean="0"/>
              <a:t>助</a:t>
            </a:r>
            <a:r>
              <a:rPr lang="zh-CN" altLang="en-US" dirty="0" smtClean="0"/>
              <a:t>管岗位申请</a:t>
            </a:r>
            <a:r>
              <a:rPr lang="en-US" altLang="zh-CN" dirty="0" smtClean="0"/>
              <a:t>-</a:t>
            </a:r>
            <a:r>
              <a:rPr lang="zh-CN" altLang="en-US" dirty="0" smtClean="0"/>
              <a:t>部门管理员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682830" y="4215239"/>
            <a:ext cx="5207491" cy="762144"/>
          </a:xfrm>
        </p:spPr>
        <p:txBody>
          <a:bodyPr>
            <a:normAutofit/>
          </a:bodyPr>
          <a:lstStyle/>
          <a:p>
            <a:r>
              <a:rPr lang="zh-CN" altLang="en-US" sz="1800" dirty="0" smtClean="0"/>
              <a:t>技术支持：北京智信佳科技有限公司</a:t>
            </a:r>
            <a:endParaRPr lang="zh-CN" altLang="en-US" sz="1800" dirty="0"/>
          </a:p>
        </p:txBody>
      </p:sp>
      <p:sp>
        <p:nvSpPr>
          <p:cNvPr id="48" name="矩形 47"/>
          <p:cNvSpPr/>
          <p:nvPr/>
        </p:nvSpPr>
        <p:spPr>
          <a:xfrm>
            <a:off x="0" y="0"/>
            <a:ext cx="4235824" cy="1075764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37"/>
          <p:cNvSpPr txBox="1"/>
          <p:nvPr/>
        </p:nvSpPr>
        <p:spPr>
          <a:xfrm>
            <a:off x="389988" y="592404"/>
            <a:ext cx="10443817" cy="9233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6">
                    <a:lumMod val="50000"/>
                  </a:schemeClr>
                </a:solidFill>
              </a:rPr>
              <a:t>6</a:t>
            </a:r>
            <a:r>
              <a:rPr lang="zh-CN" altLang="en-US" dirty="0" smtClean="0">
                <a:solidFill>
                  <a:schemeClr val="accent6">
                    <a:lumMod val="50000"/>
                  </a:schemeClr>
                </a:solidFill>
              </a:rPr>
              <a:t>、导出月岗位津贴发放清单汇总表：在岗位津贴发放页面中，点击“导出岗位津贴发放清单”即可导出发放清单文件。</a:t>
            </a:r>
            <a:endParaRPr lang="en-US" altLang="zh-CN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zh-CN" altLang="en-US" dirty="0" smtClean="0">
                <a:solidFill>
                  <a:schemeClr val="accent6">
                    <a:lumMod val="50000"/>
                  </a:schemeClr>
                </a:solidFill>
              </a:rPr>
              <a:t>说明：不同浏览器下载文件操作不同，请按照实际的提示下载文件保存即可。</a:t>
            </a:r>
            <a:endParaRPr lang="zh-CN" altLang="en-US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987" y="1982788"/>
            <a:ext cx="11047413" cy="1522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988" y="3767137"/>
            <a:ext cx="10900312" cy="2158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687803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5"/>
          <p:cNvSpPr txBox="1"/>
          <p:nvPr>
            <p:custDataLst>
              <p:tags r:id="rId3"/>
            </p:custDataLst>
          </p:nvPr>
        </p:nvSpPr>
        <p:spPr>
          <a:xfrm>
            <a:off x="1671955" y="2297897"/>
            <a:ext cx="8442440" cy="167526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9600" b="1" dirty="0">
                <a:solidFill>
                  <a:prstClr val="white"/>
                </a:solidFill>
                <a:latin typeface="Arial" panose="020B0604020202020204"/>
                <a:ea typeface="等线" panose="02010600030101010101" pitchFamily="2" charset="-122"/>
                <a:cs typeface="Arial" panose="020B0604020202020204"/>
                <a:sym typeface="+mn-ea"/>
              </a:rPr>
              <a:t>THANKS!</a:t>
            </a:r>
            <a:endParaRPr lang="en-US" altLang="zh-CN" sz="9600" b="1" dirty="0" smtClean="0">
              <a:solidFill>
                <a:prstClr val="white"/>
              </a:solidFill>
              <a:latin typeface="Arial" panose="020B0604020202020204"/>
              <a:ea typeface="等线" panose="02010600030101010101" pitchFamily="2" charset="-122"/>
              <a:cs typeface="Arial" panose="020B0604020202020204"/>
              <a:sym typeface="+mn-ea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682830" y="4215239"/>
            <a:ext cx="5207491" cy="762144"/>
          </a:xfrm>
        </p:spPr>
        <p:txBody>
          <a:bodyPr>
            <a:normAutofit/>
          </a:bodyPr>
          <a:lstStyle/>
          <a:p>
            <a:r>
              <a:rPr lang="zh-CN" altLang="en-US" sz="1800" dirty="0" smtClean="0"/>
              <a:t>技术支持：北京智信佳科技有限公司</a:t>
            </a:r>
            <a:endParaRPr lang="zh-CN" altLang="en-US" sz="1800" dirty="0"/>
          </a:p>
        </p:txBody>
      </p:sp>
      <p:sp>
        <p:nvSpPr>
          <p:cNvPr id="48" name="矩形 47"/>
          <p:cNvSpPr/>
          <p:nvPr/>
        </p:nvSpPr>
        <p:spPr>
          <a:xfrm>
            <a:off x="0" y="0"/>
            <a:ext cx="4235824" cy="1075764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99"/>
          <p:cNvSpPr txBox="1"/>
          <p:nvPr/>
        </p:nvSpPr>
        <p:spPr>
          <a:xfrm>
            <a:off x="942340" y="855980"/>
            <a:ext cx="9976672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智慧法大身份认证地址</a:t>
            </a:r>
            <a:r>
              <a:rPr lang="en-US" altLang="zh-CN" sz="1600" b="1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:  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  <a:latin typeface="+mn-ea"/>
                <a:cs typeface="+mn-ea"/>
              </a:rPr>
              <a:t>http://gms.cupl.edu.cn/graduatesso/</a:t>
            </a:r>
            <a:endParaRPr lang="en-US" sz="1600" b="0" dirty="0">
              <a:solidFill>
                <a:schemeClr val="tx1">
                  <a:lumMod val="50000"/>
                </a:schemeClr>
              </a:solidFill>
              <a:latin typeface="+mn-ea"/>
              <a:cs typeface="+mn-ea"/>
            </a:endParaRPr>
          </a:p>
          <a:p>
            <a:pPr indent="0" fontAlgn="auto">
              <a:lnSpc>
                <a:spcPct val="150000"/>
              </a:lnSpc>
            </a:pPr>
            <a:r>
              <a:rPr sz="1600" dirty="0" err="1">
                <a:solidFill>
                  <a:schemeClr val="tx1">
                    <a:lumMod val="50000"/>
                  </a:schemeClr>
                </a:solidFill>
                <a:cs typeface="+mn-ea"/>
              </a:rPr>
              <a:t>用户名</a:t>
            </a:r>
            <a:r>
              <a:rPr sz="1600" dirty="0" smtClean="0">
                <a:solidFill>
                  <a:schemeClr val="tx1">
                    <a:lumMod val="50000"/>
                  </a:schemeClr>
                </a:solidFill>
                <a:cs typeface="+mn-ea"/>
              </a:rPr>
              <a:t>：【</a:t>
            </a:r>
            <a:r>
              <a:rPr lang="zh-CN" sz="1600" dirty="0" smtClean="0">
                <a:solidFill>
                  <a:schemeClr val="tx1">
                    <a:lumMod val="50000"/>
                  </a:schemeClr>
                </a:solidFill>
                <a:cs typeface="+mn-ea"/>
              </a:rPr>
              <a:t>用户名</a:t>
            </a:r>
            <a:r>
              <a:rPr sz="1600" dirty="0" smtClean="0">
                <a:solidFill>
                  <a:schemeClr val="tx1">
                    <a:lumMod val="50000"/>
                  </a:schemeClr>
                </a:solidFill>
                <a:cs typeface="+mn-ea"/>
              </a:rPr>
              <a:t>】</a:t>
            </a:r>
            <a:r>
              <a:rPr sz="1600" dirty="0">
                <a:solidFill>
                  <a:schemeClr val="tx1">
                    <a:lumMod val="50000"/>
                  </a:schemeClr>
                </a:solidFill>
                <a:cs typeface="+mn-ea"/>
              </a:rPr>
              <a:t>	  </a:t>
            </a:r>
          </a:p>
          <a:p>
            <a:pPr indent="0" fontAlgn="auto">
              <a:lnSpc>
                <a:spcPct val="150000"/>
              </a:lnSpc>
            </a:pPr>
            <a:r>
              <a:rPr sz="1600" dirty="0">
                <a:solidFill>
                  <a:schemeClr val="tx1">
                    <a:lumMod val="50000"/>
                  </a:schemeClr>
                </a:solidFill>
                <a:cs typeface="+mn-ea"/>
              </a:rPr>
              <a:t>密    码</a:t>
            </a:r>
            <a:r>
              <a:rPr sz="1600" dirty="0" smtClean="0">
                <a:solidFill>
                  <a:schemeClr val="tx1">
                    <a:lumMod val="50000"/>
                  </a:schemeClr>
                </a:solidFill>
                <a:cs typeface="+mn-ea"/>
              </a:rPr>
              <a:t>：【</a:t>
            </a:r>
            <a:r>
              <a:rPr lang="zh-CN" altLang="en-US" sz="1600" dirty="0" smtClean="0">
                <a:solidFill>
                  <a:schemeClr val="tx1">
                    <a:lumMod val="50000"/>
                  </a:schemeClr>
                </a:solidFill>
                <a:cs typeface="+mn-ea"/>
              </a:rPr>
              <a:t>密   码</a:t>
            </a:r>
            <a:r>
              <a:rPr sz="1600" dirty="0" smtClean="0">
                <a:solidFill>
                  <a:schemeClr val="tx1">
                    <a:lumMod val="50000"/>
                  </a:schemeClr>
                </a:solidFill>
                <a:cs typeface="+mn-ea"/>
              </a:rPr>
              <a:t>】</a:t>
            </a:r>
            <a:endParaRPr lang="zh-CN" sz="1600" b="0" dirty="0">
              <a:solidFill>
                <a:schemeClr val="tx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sz="1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建议使用浏览器</a:t>
            </a:r>
            <a:r>
              <a:rPr lang="zh-CN" sz="1600" b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：</a:t>
            </a:r>
            <a:r>
              <a:rPr lang="en-US" sz="1600" b="0" dirty="0">
                <a:solidFill>
                  <a:srgbClr val="FF0000"/>
                </a:solidFill>
                <a:latin typeface="+mn-ea"/>
                <a:cs typeface="+mn-ea"/>
              </a:rPr>
              <a:t>360</a:t>
            </a:r>
            <a:r>
              <a:rPr lang="zh-CN" sz="1600" b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浏览器极速模式、谷歌</a:t>
            </a:r>
            <a:r>
              <a:rPr lang="zh-CN" sz="1600" b="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浏览器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340" y="2532006"/>
            <a:ext cx="9976672" cy="4036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99"/>
          <p:cNvSpPr txBox="1"/>
          <p:nvPr/>
        </p:nvSpPr>
        <p:spPr>
          <a:xfrm>
            <a:off x="942340" y="855980"/>
            <a:ext cx="9976672" cy="9435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50000"/>
                  </a:schemeClr>
                </a:solidFill>
                <a:latin typeface="+mn-ea"/>
                <a:cs typeface="+mn-ea"/>
              </a:rPr>
              <a:t>选择研究生系统连接，可直接进入到研究生系统中，在页面上方标签中“研工管理”中可操作</a:t>
            </a:r>
            <a:r>
              <a:rPr lang="zh-CN" altLang="en-US" sz="2000" dirty="0" smtClean="0">
                <a:solidFill>
                  <a:schemeClr val="tx1">
                    <a:lumMod val="50000"/>
                  </a:schemeClr>
                </a:solidFill>
                <a:latin typeface="+mn-ea"/>
                <a:cs typeface="+mn-ea"/>
              </a:rPr>
              <a:t>岗位设置工作</a:t>
            </a:r>
            <a:r>
              <a:rPr lang="zh-CN" altLang="en-US" sz="2000" dirty="0">
                <a:solidFill>
                  <a:schemeClr val="tx1">
                    <a:lumMod val="50000"/>
                  </a:schemeClr>
                </a:solidFill>
                <a:latin typeface="+mn-ea"/>
                <a:cs typeface="+mn-ea"/>
              </a:rPr>
              <a:t>。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350" y="2033588"/>
            <a:ext cx="10399713" cy="3617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37"/>
          <p:cNvSpPr txBox="1"/>
          <p:nvPr/>
        </p:nvSpPr>
        <p:spPr>
          <a:xfrm>
            <a:off x="354141" y="1410150"/>
            <a:ext cx="10443817" cy="3683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6">
                    <a:lumMod val="50000"/>
                  </a:schemeClr>
                </a:solidFill>
              </a:rPr>
              <a:t>1</a:t>
            </a:r>
            <a:r>
              <a:rPr lang="zh-CN" altLang="en-US" dirty="0" smtClean="0">
                <a:solidFill>
                  <a:schemeClr val="accent6">
                    <a:lumMod val="50000"/>
                  </a:schemeClr>
                </a:solidFill>
              </a:rPr>
              <a:t>、在左侧菜单中，选择“研工信息”</a:t>
            </a:r>
            <a:r>
              <a:rPr lang="en-US" altLang="zh-CN" dirty="0" smtClean="0">
                <a:solidFill>
                  <a:schemeClr val="accent6">
                    <a:lumMod val="50000"/>
                  </a:schemeClr>
                </a:solidFill>
              </a:rPr>
              <a:t>-</a:t>
            </a:r>
            <a:r>
              <a:rPr lang="zh-CN" altLang="en-US" dirty="0" smtClean="0">
                <a:solidFill>
                  <a:schemeClr val="accent6">
                    <a:lumMod val="50000"/>
                  </a:schemeClr>
                </a:solidFill>
              </a:rPr>
              <a:t>“助管岗位管理”，进入管理界面</a:t>
            </a:r>
            <a:endParaRPr lang="zh-CN" altLang="en-US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文本框 10"/>
          <p:cNvSpPr txBox="1"/>
          <p:nvPr/>
        </p:nvSpPr>
        <p:spPr>
          <a:xfrm>
            <a:off x="354141" y="389105"/>
            <a:ext cx="690727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 </a:t>
            </a:r>
            <a:r>
              <a:rPr lang="zh-CN" altLang="en-US" sz="2800" dirty="0" smtClean="0"/>
              <a:t>如何管理助管岗位？</a:t>
            </a:r>
            <a:endParaRPr lang="zh-CN" altLang="en-US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141" y="2066924"/>
            <a:ext cx="10556683" cy="2670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37"/>
          <p:cNvSpPr txBox="1"/>
          <p:nvPr/>
        </p:nvSpPr>
        <p:spPr>
          <a:xfrm>
            <a:off x="354141" y="564787"/>
            <a:ext cx="10443817" cy="3683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6">
                    <a:lumMod val="50000"/>
                  </a:schemeClr>
                </a:solidFill>
              </a:rPr>
              <a:t>2</a:t>
            </a:r>
            <a:r>
              <a:rPr lang="zh-CN" altLang="en-US" dirty="0" smtClean="0">
                <a:solidFill>
                  <a:schemeClr val="accent6">
                    <a:lumMod val="50000"/>
                  </a:schemeClr>
                </a:solidFill>
              </a:rPr>
              <a:t>、点击【开设岗位】</a:t>
            </a:r>
            <a:r>
              <a:rPr lang="zh-CN" altLang="en-US" dirty="0" smtClean="0">
                <a:solidFill>
                  <a:schemeClr val="accent6">
                    <a:lumMod val="50000"/>
                  </a:schemeClr>
                </a:solidFill>
              </a:rPr>
              <a:t>，即可进入开设岗位</a:t>
            </a:r>
            <a:r>
              <a:rPr lang="zh-CN" altLang="en-US" dirty="0" smtClean="0">
                <a:solidFill>
                  <a:schemeClr val="accent6">
                    <a:lumMod val="50000"/>
                  </a:schemeClr>
                </a:solidFill>
              </a:rPr>
              <a:t>信息</a:t>
            </a:r>
            <a:r>
              <a:rPr lang="zh-CN" altLang="en-US" dirty="0" smtClean="0">
                <a:solidFill>
                  <a:schemeClr val="accent6">
                    <a:lumMod val="50000"/>
                  </a:schemeClr>
                </a:solidFill>
              </a:rPr>
              <a:t>界面</a:t>
            </a:r>
            <a:r>
              <a:rPr lang="zh-CN" altLang="en-US" dirty="0" smtClean="0">
                <a:solidFill>
                  <a:schemeClr val="accent6">
                    <a:lumMod val="50000"/>
                  </a:schemeClr>
                </a:solidFill>
              </a:rPr>
              <a:t>，填写</a:t>
            </a:r>
            <a:r>
              <a:rPr lang="zh-CN" altLang="en-US" dirty="0" smtClean="0">
                <a:solidFill>
                  <a:schemeClr val="accent6">
                    <a:lumMod val="50000"/>
                  </a:schemeClr>
                </a:solidFill>
              </a:rPr>
              <a:t>岗位相关信息</a:t>
            </a:r>
            <a:endParaRPr lang="zh-CN" altLang="en-US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884" y="1605915"/>
            <a:ext cx="9752330" cy="344868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37"/>
          <p:cNvSpPr txBox="1"/>
          <p:nvPr/>
        </p:nvSpPr>
        <p:spPr>
          <a:xfrm>
            <a:off x="354140" y="551724"/>
            <a:ext cx="10443817" cy="9233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6">
                    <a:lumMod val="50000"/>
                  </a:schemeClr>
                </a:solidFill>
              </a:rPr>
              <a:t>3</a:t>
            </a:r>
            <a:r>
              <a:rPr lang="zh-CN" altLang="en-US" dirty="0" smtClean="0">
                <a:solidFill>
                  <a:schemeClr val="accent6">
                    <a:lumMod val="50000"/>
                  </a:schemeClr>
                </a:solidFill>
              </a:rPr>
              <a:t>、填写岗位相关信息：如具体岗位负责人、联系方式、岗位人数，及相关岗位描述与要求，点击“保存”后即可完成岗位的设置</a:t>
            </a:r>
            <a:endParaRPr lang="en-US" altLang="zh-CN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zh-CN" altLang="en-US" dirty="0" smtClean="0">
                <a:solidFill>
                  <a:schemeClr val="accent6">
                    <a:lumMod val="50000"/>
                  </a:schemeClr>
                </a:solidFill>
              </a:rPr>
              <a:t>说明：请在岗位描述中详细说明岗位的具体工作地点，方便学生上岗工作时联系。</a:t>
            </a:r>
            <a:endParaRPr lang="en-US" altLang="zh-CN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404" y="1599796"/>
            <a:ext cx="9793287" cy="4242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404" y="6038850"/>
            <a:ext cx="9882187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088828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37"/>
          <p:cNvSpPr txBox="1"/>
          <p:nvPr/>
        </p:nvSpPr>
        <p:spPr>
          <a:xfrm>
            <a:off x="354141" y="564787"/>
            <a:ext cx="10443817" cy="3683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6">
                    <a:lumMod val="50000"/>
                  </a:schemeClr>
                </a:solidFill>
              </a:rPr>
              <a:t>3</a:t>
            </a:r>
            <a:r>
              <a:rPr lang="zh-CN" altLang="en-US" dirty="0" smtClean="0">
                <a:solidFill>
                  <a:schemeClr val="accent6">
                    <a:lumMod val="50000"/>
                  </a:schemeClr>
                </a:solidFill>
              </a:rPr>
              <a:t>、</a:t>
            </a:r>
            <a:r>
              <a:rPr lang="zh-CN" altLang="en-US" dirty="0" smtClean="0">
                <a:solidFill>
                  <a:schemeClr val="accent6">
                    <a:lumMod val="50000"/>
                  </a:schemeClr>
                </a:solidFill>
              </a:rPr>
              <a:t>岗位信息设置成功后，等待研公办管理员审核通过即可</a:t>
            </a:r>
            <a:endParaRPr lang="zh-CN" altLang="en-US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394" y="1168400"/>
            <a:ext cx="10620110" cy="375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808003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37"/>
          <p:cNvSpPr txBox="1"/>
          <p:nvPr/>
        </p:nvSpPr>
        <p:spPr>
          <a:xfrm>
            <a:off x="354141" y="564787"/>
            <a:ext cx="10443817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6">
                    <a:lumMod val="50000"/>
                  </a:schemeClr>
                </a:solidFill>
              </a:rPr>
              <a:t>4</a:t>
            </a:r>
            <a:r>
              <a:rPr lang="zh-CN" altLang="en-US" dirty="0" smtClean="0">
                <a:solidFill>
                  <a:schemeClr val="accent6">
                    <a:lumMod val="50000"/>
                  </a:schemeClr>
                </a:solidFill>
              </a:rPr>
              <a:t>、查看开设岗位下被指定的上岗学生名单：点击列表中的岗位名称，即可查看岗位信息及已被分配的学生名单：</a:t>
            </a:r>
            <a:endParaRPr lang="zh-CN" altLang="en-US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69" y="2489200"/>
            <a:ext cx="10123360" cy="347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69" y="1476375"/>
            <a:ext cx="1012336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37"/>
          <p:cNvSpPr txBox="1"/>
          <p:nvPr/>
        </p:nvSpPr>
        <p:spPr>
          <a:xfrm>
            <a:off x="354141" y="564787"/>
            <a:ext cx="10443817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6">
                    <a:lumMod val="50000"/>
                  </a:schemeClr>
                </a:solidFill>
              </a:rPr>
              <a:t>5</a:t>
            </a:r>
            <a:r>
              <a:rPr lang="zh-CN" altLang="en-US" dirty="0" smtClean="0">
                <a:solidFill>
                  <a:schemeClr val="accent6">
                    <a:lumMod val="50000"/>
                  </a:schemeClr>
                </a:solidFill>
              </a:rPr>
              <a:t>、按月发放岗位津贴：勾选列表中的岗位信息，点击“发放岗位津贴”按钮，即可进入发放津贴页面</a:t>
            </a:r>
            <a:endParaRPr lang="zh-CN" altLang="en-US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142" y="3378200"/>
            <a:ext cx="10443817" cy="299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50" y="1058862"/>
            <a:ext cx="10563008" cy="141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文本框 37"/>
          <p:cNvSpPr txBox="1"/>
          <p:nvPr/>
        </p:nvSpPr>
        <p:spPr>
          <a:xfrm>
            <a:off x="294545" y="2761887"/>
            <a:ext cx="10443817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accent6">
                    <a:lumMod val="50000"/>
                  </a:schemeClr>
                </a:solidFill>
              </a:rPr>
              <a:t>发放津贴时，可通过一键录入津贴或手动收入工作时间及津贴数，再点击“保存录入津贴”按钮即可</a:t>
            </a:r>
            <a:endParaRPr lang="zh-CN" altLang="en-US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197058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16043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54"/>
  <p:tag name="KSO_WM_UNIT_TYPE" val="f"/>
  <p:tag name="KSO_WM_UNIT_INDEX" val="1"/>
  <p:tag name="KSO_WM_UNIT_ID" val="custom154_29*f*1"/>
  <p:tag name="KSO_WM_UNIT_CLEAR" val="1"/>
  <p:tag name="KSO_WM_UNIT_LAYERLEVEL" val="1"/>
  <p:tag name="KSO_WM_UNIT_VALUE" val="5"/>
  <p:tag name="KSO_WM_UNIT_HIGHLIGHT" val="0"/>
  <p:tag name="KSO_WM_UNIT_COMPATIBLE" val="0"/>
  <p:tag name="KSO_WM_UNIT_PRESET_TEXT" val="END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16043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16043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54_29*i*0"/>
  <p:tag name="KSO_WM_TEMPLATE_CATEGORY" val="custom"/>
  <p:tag name="KSO_WM_TEMPLATE_INDEX" val="15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54_29*i*1"/>
  <p:tag name="KSO_WM_TEMPLATE_CATEGORY" val="custom"/>
  <p:tag name="KSO_WM_TEMPLATE_INDEX" val="15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54_29*i*2"/>
  <p:tag name="KSO_WM_TEMPLATE_CATEGORY" val="custom"/>
  <p:tag name="KSO_WM_TEMPLATE_INDEX" val="15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54_29*i*3"/>
  <p:tag name="KSO_WM_TEMPLATE_CATEGORY" val="custom"/>
  <p:tag name="KSO_WM_TEMPLATE_INDEX" val="15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54"/>
  <p:tag name="KSO_WM_UNIT_TYPE" val="f"/>
  <p:tag name="KSO_WM_UNIT_INDEX" val="2"/>
  <p:tag name="KSO_WM_UNIT_ID" val="custom154_29*f*2"/>
  <p:tag name="KSO_WM_UNIT_CLEAR" val="1"/>
  <p:tag name="KSO_WM_UNIT_LAYERLEVEL" val="1"/>
  <p:tag name="KSO_WM_UNIT_VALUE" val="7"/>
  <p:tag name="KSO_WM_UNIT_HIGHLIGHT" val="0"/>
  <p:tag name="KSO_WM_UNIT_COMPATIBLE" val="0"/>
  <p:tag name="KSO_WM_UNIT_PRESET_TEXT" val="THANKS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54"/>
  <p:tag name="KSO_WM_UNIT_TYPE" val="f"/>
  <p:tag name="KSO_WM_UNIT_INDEX" val="3"/>
  <p:tag name="KSO_WM_UNIT_ID" val="custom154_29*f*3"/>
  <p:tag name="KSO_WM_UNIT_CLEAR" val="1"/>
  <p:tag name="KSO_WM_UNIT_LAYERLEVEL" val="1"/>
  <p:tag name="KSO_WM_UNIT_VALUE" val="32"/>
  <p:tag name="KSO_WM_UNIT_HIGHLIGHT" val="0"/>
  <p:tag name="KSO_WM_UNIT_COMPATIBLE" val="0"/>
  <p:tag name="KSO_WM_UNIT_PRESET_TEXT" val="YourNam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54"/>
  <p:tag name="KSO_WM_UNIT_TYPE" val="f"/>
  <p:tag name="KSO_WM_UNIT_INDEX" val="4"/>
  <p:tag name="KSO_WM_UNIT_ID" val="custom154_29*f*4"/>
  <p:tag name="KSO_WM_UNIT_CLEAR" val="1"/>
  <p:tag name="KSO_WM_UNIT_LAYERLEVEL" val="1"/>
  <p:tag name="KSO_WM_UNIT_VALUE" val="32"/>
  <p:tag name="KSO_WM_UNIT_HIGHLIGHT" val="0"/>
  <p:tag name="KSO_WM_UNIT_COMPATIBLE" val="0"/>
  <p:tag name="KSO_WM_UNIT_PRESET_TEXT" val="@YourNam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16043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54"/>
  <p:tag name="KSO_WM_UNIT_TYPE" val="f"/>
  <p:tag name="KSO_WM_UNIT_INDEX" val="1"/>
  <p:tag name="KSO_WM_UNIT_ID" val="custom154_29*f*1"/>
  <p:tag name="KSO_WM_UNIT_CLEAR" val="1"/>
  <p:tag name="KSO_WM_UNIT_LAYERLEVEL" val="1"/>
  <p:tag name="KSO_WM_UNIT_VALUE" val="5"/>
  <p:tag name="KSO_WM_UNIT_HIGHLIGHT" val="0"/>
  <p:tag name="KSO_WM_UNIT_COMPATIBLE" val="0"/>
  <p:tag name="KSO_WM_UNIT_PRESET_TEXT" val="END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38"/>
  <p:tag name="KSO_WM_TAG_VERSION" val="1.0"/>
  <p:tag name="KSO_WM_SLIDE_ID" val="custom160438_1"/>
  <p:tag name="KSO_WM_SLIDE_INDEX" val="1"/>
  <p:tag name="KSO_WM_SLIDE_ITEM_CNT" val="2"/>
  <p:tag name="KSO_WM_SLIDE_LAYOUT" val="a_b"/>
  <p:tag name="KSO_WM_SLIDE_LAYOUT_CNT" val="1_1"/>
  <p:tag name="KSO_WM_SLIDE_TYPE" val="title"/>
  <p:tag name="KSO_WM_TEMPLATE_THUMBS_INDEX" val="1、8、15、18、19、20、24、29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8"/>
  <p:tag name="KSO_WM_UNIT_TYPE" val="a"/>
  <p:tag name="KSO_WM_UNIT_INDEX" val="1"/>
  <p:tag name="KSO_WM_UNIT_ID" val="custom160438_1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38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38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38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38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38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38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3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54_29*i*0"/>
  <p:tag name="KSO_WM_TEMPLATE_CATEGORY" val="custom"/>
  <p:tag name="KSO_WM_TEMPLATE_INDEX" val="15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38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38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38"/>
  <p:tag name="KSO_WM_TAG_VERSION" val="1.0"/>
  <p:tag name="KSO_WM_SLIDE_ID" val="custom160438_1"/>
  <p:tag name="KSO_WM_SLIDE_INDEX" val="1"/>
  <p:tag name="KSO_WM_SLIDE_ITEM_CNT" val="2"/>
  <p:tag name="KSO_WM_SLIDE_LAYOUT" val="a_b"/>
  <p:tag name="KSO_WM_SLIDE_LAYOUT_CNT" val="1_1"/>
  <p:tag name="KSO_WM_SLIDE_TYPE" val="title"/>
  <p:tag name="KSO_WM_TEMPLATE_THUMBS_INDEX" val="1、8、15、18、19、20、24、29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8"/>
  <p:tag name="KSO_WM_UNIT_TYPE" val="a"/>
  <p:tag name="KSO_WM_UNIT_INDEX" val="1"/>
  <p:tag name="KSO_WM_UNIT_ID" val="custom160438_1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54_29*i*1"/>
  <p:tag name="KSO_WM_TEMPLATE_CATEGORY" val="custom"/>
  <p:tag name="KSO_WM_TEMPLATE_INDEX" val="15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54_29*i*2"/>
  <p:tag name="KSO_WM_TEMPLATE_CATEGORY" val="custom"/>
  <p:tag name="KSO_WM_TEMPLATE_INDEX" val="15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54_29*i*3"/>
  <p:tag name="KSO_WM_TEMPLATE_CATEGORY" val="custom"/>
  <p:tag name="KSO_WM_TEMPLATE_INDEX" val="15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54"/>
  <p:tag name="KSO_WM_UNIT_TYPE" val="f"/>
  <p:tag name="KSO_WM_UNIT_INDEX" val="2"/>
  <p:tag name="KSO_WM_UNIT_ID" val="custom154_29*f*2"/>
  <p:tag name="KSO_WM_UNIT_CLEAR" val="1"/>
  <p:tag name="KSO_WM_UNIT_LAYERLEVEL" val="1"/>
  <p:tag name="KSO_WM_UNIT_VALUE" val="7"/>
  <p:tag name="KSO_WM_UNIT_HIGHLIGHT" val="0"/>
  <p:tag name="KSO_WM_UNIT_COMPATIBLE" val="0"/>
  <p:tag name="KSO_WM_UNIT_PRESET_TEXT" val="THANKS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54"/>
  <p:tag name="KSO_WM_UNIT_TYPE" val="f"/>
  <p:tag name="KSO_WM_UNIT_INDEX" val="3"/>
  <p:tag name="KSO_WM_UNIT_ID" val="custom154_29*f*3"/>
  <p:tag name="KSO_WM_UNIT_CLEAR" val="1"/>
  <p:tag name="KSO_WM_UNIT_LAYERLEVEL" val="1"/>
  <p:tag name="KSO_WM_UNIT_VALUE" val="32"/>
  <p:tag name="KSO_WM_UNIT_HIGHLIGHT" val="0"/>
  <p:tag name="KSO_WM_UNIT_COMPATIBLE" val="0"/>
  <p:tag name="KSO_WM_UNIT_PRESET_TEXT" val="YourNam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54"/>
  <p:tag name="KSO_WM_UNIT_TYPE" val="f"/>
  <p:tag name="KSO_WM_UNIT_INDEX" val="4"/>
  <p:tag name="KSO_WM_UNIT_ID" val="custom154_29*f*4"/>
  <p:tag name="KSO_WM_UNIT_CLEAR" val="1"/>
  <p:tag name="KSO_WM_UNIT_LAYERLEVEL" val="1"/>
  <p:tag name="KSO_WM_UNIT_VALUE" val="32"/>
  <p:tag name="KSO_WM_UNIT_HIGHLIGHT" val="0"/>
  <p:tag name="KSO_WM_UNIT_COMPATIBLE" val="0"/>
  <p:tag name="KSO_WM_UNIT_PRESET_TEXT" val="@YourName"/>
</p:tagLst>
</file>

<file path=ppt/theme/theme1.xml><?xml version="1.0" encoding="utf-8"?>
<a:theme xmlns:a="http://schemas.openxmlformats.org/drawingml/2006/main" name="1_A000120140530A99PPBG">
  <a:themeElements>
    <a:clrScheme name="160154.154">
      <a:dk1>
        <a:srgbClr val="696464"/>
      </a:dk1>
      <a:lt1>
        <a:sysClr val="window" lastClr="FFFFFF"/>
      </a:lt1>
      <a:dk2>
        <a:srgbClr val="696464"/>
      </a:dk2>
      <a:lt2>
        <a:srgbClr val="FFFFFF"/>
      </a:lt2>
      <a:accent1>
        <a:srgbClr val="E92100"/>
      </a:accent1>
      <a:accent2>
        <a:srgbClr val="F3C324"/>
      </a:accent2>
      <a:accent3>
        <a:srgbClr val="F66B16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alpha val="45000"/>
          </a:schemeClr>
        </a:solidFill>
        <a:ln>
          <a:noFill/>
        </a:ln>
        <a:effectLst>
          <a:reflection blurRad="6350" stA="50000" endA="300" endPos="55000" dir="5400000" sy="-100000" algn="bl" rotWithShape="0"/>
          <a:softEdge rad="63500"/>
        </a:effectLst>
      </a:spPr>
      <a:bodyPr rtlCol="0" anchor="ctr"/>
      <a:lstStyle>
        <a:defPPr algn="ctr">
          <a:defRPr lang="zh-CN" altLang="en-US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A000120140530A99PPBG">
  <a:themeElements>
    <a:clrScheme name="160154.154">
      <a:dk1>
        <a:srgbClr val="696464"/>
      </a:dk1>
      <a:lt1>
        <a:sysClr val="window" lastClr="FFFFFF"/>
      </a:lt1>
      <a:dk2>
        <a:srgbClr val="696464"/>
      </a:dk2>
      <a:lt2>
        <a:srgbClr val="FFFFFF"/>
      </a:lt2>
      <a:accent1>
        <a:srgbClr val="E92100"/>
      </a:accent1>
      <a:accent2>
        <a:srgbClr val="F3C324"/>
      </a:accent2>
      <a:accent3>
        <a:srgbClr val="F66B16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160154.154">
    <a:dk1>
      <a:srgbClr val="696464"/>
    </a:dk1>
    <a:lt1>
      <a:sysClr val="window" lastClr="FFFFFF"/>
    </a:lt1>
    <a:dk2>
      <a:srgbClr val="696464"/>
    </a:dk2>
    <a:lt2>
      <a:srgbClr val="FFFFFF"/>
    </a:lt2>
    <a:accent1>
      <a:srgbClr val="E92100"/>
    </a:accent1>
    <a:accent2>
      <a:srgbClr val="F3C324"/>
    </a:accent2>
    <a:accent3>
      <a:srgbClr val="F66B16"/>
    </a:accent3>
    <a:accent4>
      <a:srgbClr val="956251"/>
    </a:accent4>
    <a:accent5>
      <a:srgbClr val="918485"/>
    </a:accent5>
    <a:accent6>
      <a:srgbClr val="855D5D"/>
    </a:accent6>
    <a:hlink>
      <a:srgbClr val="CC9900"/>
    </a:hlink>
    <a:folHlink>
      <a:srgbClr val="96A9A9"/>
    </a:folHlink>
  </a:clrScheme>
</a:themeOverride>
</file>

<file path=ppt/theme/themeOverride2.xml><?xml version="1.0" encoding="utf-8"?>
<a:themeOverride xmlns:a="http://schemas.openxmlformats.org/drawingml/2006/main">
  <a:clrScheme name="160154.154">
    <a:dk1>
      <a:srgbClr val="696464"/>
    </a:dk1>
    <a:lt1>
      <a:sysClr val="window" lastClr="FFFFFF"/>
    </a:lt1>
    <a:dk2>
      <a:srgbClr val="696464"/>
    </a:dk2>
    <a:lt2>
      <a:srgbClr val="FFFFFF"/>
    </a:lt2>
    <a:accent1>
      <a:srgbClr val="E92100"/>
    </a:accent1>
    <a:accent2>
      <a:srgbClr val="F3C324"/>
    </a:accent2>
    <a:accent3>
      <a:srgbClr val="F66B16"/>
    </a:accent3>
    <a:accent4>
      <a:srgbClr val="956251"/>
    </a:accent4>
    <a:accent5>
      <a:srgbClr val="918485"/>
    </a:accent5>
    <a:accent6>
      <a:srgbClr val="855D5D"/>
    </a:accent6>
    <a:hlink>
      <a:srgbClr val="CC9900"/>
    </a:hlink>
    <a:folHlink>
      <a:srgbClr val="96A9A9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314</Words>
  <Application>Microsoft Office PowerPoint</Application>
  <PresentationFormat>自定义</PresentationFormat>
  <Paragraphs>22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1_A000120140530A99PPBG</vt:lpstr>
      <vt:lpstr>2_A000120140530A99PPBG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中央民族大学研究生一体化管理系统培训会</dc:title>
  <dc:creator/>
  <cp:lastModifiedBy>Rokiven</cp:lastModifiedBy>
  <cp:revision>293</cp:revision>
  <dcterms:created xsi:type="dcterms:W3CDTF">2018-05-09T05:59:00Z</dcterms:created>
  <dcterms:modified xsi:type="dcterms:W3CDTF">2018-09-21T06:41:38Z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